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5.xml" ContentType="application/vnd.openxmlformats-officedocument.presentationml.tags+xml"/>
  <Override PartName="/ppt/charts/chart3.xml" ContentType="application/vnd.openxmlformats-officedocument.drawingml.chart+xml"/>
  <Override PartName="/ppt/tags/tag6.xml" ContentType="application/vnd.openxmlformats-officedocument.presentationml.tags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tags/tag8.xml" ContentType="application/vnd.openxmlformats-officedocument.presentationml.tags+xml"/>
  <Override PartName="/ppt/charts/chart6.xml" ContentType="application/vnd.openxmlformats-officedocument.drawingml.chart+xml"/>
  <Override PartName="/ppt/tags/tag9.xml" ContentType="application/vnd.openxmlformats-officedocument.presentationml.tags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tags/tag10.xml" ContentType="application/vnd.openxmlformats-officedocument.presentationml.tags+xml"/>
  <Override PartName="/ppt/charts/chart8.xml" ContentType="application/vnd.openxmlformats-officedocument.drawingml.chart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ags/tag13.xml" ContentType="application/vnd.openxmlformats-officedocument.presentationml.tags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tags/tag16.xml" ContentType="application/vnd.openxmlformats-officedocument.presentationml.tags+xml"/>
  <Override PartName="/ppt/charts/chart16.xml" ContentType="application/vnd.openxmlformats-officedocument.drawingml.chart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tags/tag18.xml" ContentType="application/vnd.openxmlformats-officedocument.presentationml.tags+xml"/>
  <Override PartName="/ppt/charts/chart18.xml" ContentType="application/vnd.openxmlformats-officedocument.drawingml.chart+xml"/>
  <Override PartName="/ppt/drawings/drawing5.xml" ContentType="application/vnd.openxmlformats-officedocument.drawingml.chartshapes+xml"/>
  <Override PartName="/ppt/tags/tag19.xml" ContentType="application/vnd.openxmlformats-officedocument.presentationml.tags+xml"/>
  <Override PartName="/ppt/charts/chart19.xml" ContentType="application/vnd.openxmlformats-officedocument.drawingml.chart+xml"/>
  <Override PartName="/ppt/tags/tag20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20.xml" ContentType="application/vnd.openxmlformats-officedocument.drawingml.chart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22.xml" ContentType="application/vnd.openxmlformats-officedocument.drawingml.chart+xml"/>
  <Override PartName="/ppt/tags/tag23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23.xml" ContentType="application/vnd.openxmlformats-officedocument.drawingml.chart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24.xml" ContentType="application/vnd.openxmlformats-officedocument.drawingml.chart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25.xml" ContentType="application/vnd.openxmlformats-officedocument.drawingml.chart+xml"/>
  <Override PartName="/ppt/tags/tag26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7.xml" ContentType="application/vnd.openxmlformats-officedocument.presentationml.tags+xml"/>
  <Override PartName="/ppt/charts/chart28.xml" ContentType="application/vnd.openxmlformats-officedocument.drawingml.chart+xml"/>
  <Override PartName="/ppt/drawings/drawing6.xml" ContentType="application/vnd.openxmlformats-officedocument.drawingml.chartshapes+xml"/>
  <Override PartName="/ppt/charts/chart29.xml" ContentType="application/vnd.openxmlformats-officedocument.drawingml.chart+xml"/>
  <Override PartName="/ppt/tags/tag28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tags/tag29.xml" ContentType="application/vnd.openxmlformats-officedocument.presentationml.tags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tags/tag30.xml" ContentType="application/vnd.openxmlformats-officedocument.presentationml.tags+xml"/>
  <Override PartName="/ppt/notesSlides/notesSlide18.xml" ContentType="application/vnd.openxmlformats-officedocument.presentationml.notesSlide+xml"/>
  <Override PartName="/ppt/tags/tag31.xml" ContentType="application/vnd.openxmlformats-officedocument.presentationml.tags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tags/tag32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37.xml" ContentType="application/vnd.openxmlformats-officedocument.drawingml.chart+xml"/>
  <Override PartName="/ppt/tags/tag33.xml" ContentType="application/vnd.openxmlformats-officedocument.presentationml.tags+xml"/>
  <Override PartName="/ppt/charts/chart38.xml" ContentType="application/vnd.openxmlformats-officedocument.drawingml.chart+xml"/>
  <Override PartName="/ppt/tags/tag34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39.xml" ContentType="application/vnd.openxmlformats-officedocument.drawingml.chart+xml"/>
  <Override PartName="/ppt/tags/tag35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40.xml" ContentType="application/vnd.openxmlformats-officedocument.drawingml.chart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65" r:id="rId2"/>
    <p:sldId id="324" r:id="rId3"/>
    <p:sldId id="316" r:id="rId4"/>
    <p:sldId id="258" r:id="rId5"/>
    <p:sldId id="348" r:id="rId6"/>
    <p:sldId id="259" r:id="rId7"/>
    <p:sldId id="261" r:id="rId8"/>
    <p:sldId id="260" r:id="rId9"/>
    <p:sldId id="329" r:id="rId10"/>
    <p:sldId id="339" r:id="rId11"/>
    <p:sldId id="266" r:id="rId12"/>
    <p:sldId id="321" r:id="rId13"/>
    <p:sldId id="340" r:id="rId14"/>
    <p:sldId id="264" r:id="rId15"/>
    <p:sldId id="308" r:id="rId16"/>
    <p:sldId id="341" r:id="rId17"/>
    <p:sldId id="268" r:id="rId18"/>
    <p:sldId id="290" r:id="rId19"/>
    <p:sldId id="342" r:id="rId20"/>
    <p:sldId id="271" r:id="rId21"/>
    <p:sldId id="272" r:id="rId22"/>
    <p:sldId id="280" r:id="rId23"/>
    <p:sldId id="381" r:id="rId24"/>
    <p:sldId id="323" r:id="rId25"/>
    <p:sldId id="281" r:id="rId26"/>
    <p:sldId id="344" r:id="rId27"/>
    <p:sldId id="282" r:id="rId28"/>
    <p:sldId id="275" r:id="rId29"/>
    <p:sldId id="283" r:id="rId30"/>
    <p:sldId id="345" r:id="rId31"/>
    <p:sldId id="330" r:id="rId32"/>
    <p:sldId id="335" r:id="rId33"/>
    <p:sldId id="274" r:id="rId34"/>
    <p:sldId id="346" r:id="rId35"/>
    <p:sldId id="332" r:id="rId36"/>
    <p:sldId id="347" r:id="rId37"/>
    <p:sldId id="318" r:id="rId38"/>
    <p:sldId id="334" r:id="rId39"/>
    <p:sldId id="333" r:id="rId4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1844" userDrawn="1">
          <p15:clr>
            <a:srgbClr val="A4A3A4"/>
          </p15:clr>
        </p15:guide>
        <p15:guide id="4" pos="5790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6" orient="horz" pos="372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orient="horz" pos="164" userDrawn="1">
          <p15:clr>
            <a:srgbClr val="A4A3A4"/>
          </p15:clr>
        </p15:guide>
        <p15:guide id="9" orient="horz" pos="4320" userDrawn="1">
          <p15:clr>
            <a:srgbClr val="A4A3A4"/>
          </p15:clr>
        </p15:guide>
        <p15:guide id="10" orient="horz" pos="3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42" autoAdjust="0"/>
    <p:restoredTop sz="93300" autoAdjust="0"/>
  </p:normalViewPr>
  <p:slideViewPr>
    <p:cSldViewPr snapToGrid="0">
      <p:cViewPr varScale="1">
        <p:scale>
          <a:sx n="68" d="100"/>
          <a:sy n="68" d="100"/>
        </p:scale>
        <p:origin x="540" y="72"/>
      </p:cViewPr>
      <p:guideLst>
        <p:guide orient="horz" pos="935"/>
        <p:guide pos="3863"/>
        <p:guide pos="1844"/>
        <p:guide pos="5790"/>
        <p:guide orient="horz" pos="482"/>
        <p:guide orient="horz" pos="3725"/>
        <p:guide orient="horz" pos="4156"/>
        <p:guide orient="horz" pos="164"/>
        <p:guide orient="horz" pos="4320"/>
        <p:guide orient="horz" pos="3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yszard\Desktop\Data\TED---Output-Labor-and-Labor-Productivity-1950-2015%20srednie%20tempo%20wzrostu%20gospo%20na%20swieci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yszard\Desktop\SGH\Praca%20Licencjacka\Albania\mpd_2013-01%20(4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1%20wykresy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yszard\Desktop\Raport%2025\Prezentacja\rozdzia&#322;%203%20wykresy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Ryszard\Desktop\Raport%2025\Prezentacja\rozdzia&#322;%20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PKB%20na%20tle%20niemiec%20(2)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Ryszard\Desktop\Raport%2025\Prezentacja\PKB%20na%20tle%20niemiec%20(2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4%20wykres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weo2008%20vs%20weo201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weo2008%20vs%20weo2013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weo2008%20vs%20weo2013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weo2008%20vs%20weo2013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yszard\Downloads\%5bBrak%20tematu%5d%20(1)\rozdzia&#322;%204%20wykres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rozdzia&#322;%204%20wykres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rozdzia&#322;%204%20wykres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5%20wykresy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Ryszard\Downloads\%5bBrak%20tematu%5d%20(1)\rozdzia&#322;%205%20wykresy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Ryszard\Downloads\%5bBrak%20tematu%5d%20(1)\rozdzia&#322;%205%20wykres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5%20wykresy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5%20wykresy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cuments\FOR\2014%20wzrost\ocena%20deregulacji\OECD%20-%20PMR%20-%20wyniki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cuments\FOR\2014%20wzrost\ocena%20deregulacji\OECD%20-%20PMR%20-%20wyniki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cuments\FOR\2014%20wzrost\ocena%20deregulacji\OECD%20-%20PMR%20-%20wyniki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rozdzia&#322;%205%20wykresy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esktop\Raport%2025\Prezentacja\rozdzia&#322;%205%20wykresy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Wykr_R6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Wykr_R6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Wykr_R6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wnloads\fasda.xml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wnloads\fasda.xml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wnloads\fasda.xml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l\Downloads\fasda.xml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szard\Downloads\%5bBrak%20tematu%5d%20(1)\rozdzia&#322;%206%20wykres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3E-4F0B-A309-F1D2C8EF81F7}"/>
              </c:ext>
            </c:extLst>
          </c:dPt>
          <c:dLbls>
            <c:dLbl>
              <c:idx val="1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3E-4F0B-A309-F1D2C8EF81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'Transofrmacja 1989-2014'!$I$26:$I$45</c:f>
              <c:strCache>
                <c:ptCount val="20"/>
                <c:pt idx="0">
                  <c:v>Ukraina</c:v>
                </c:pt>
                <c:pt idx="1">
                  <c:v>Chorwacja</c:v>
                </c:pt>
                <c:pt idx="2">
                  <c:v>Rosja</c:v>
                </c:pt>
                <c:pt idx="3">
                  <c:v>Węgry</c:v>
                </c:pt>
                <c:pt idx="4">
                  <c:v>Rumunia</c:v>
                </c:pt>
                <c:pt idx="5">
                  <c:v>Litwa</c:v>
                </c:pt>
                <c:pt idx="6">
                  <c:v>Czechy</c:v>
                </c:pt>
                <c:pt idx="7">
                  <c:v>Słowenia</c:v>
                </c:pt>
                <c:pt idx="8">
                  <c:v>Bułgaria</c:v>
                </c:pt>
                <c:pt idx="9">
                  <c:v>Łotwa</c:v>
                </c:pt>
                <c:pt idx="10">
                  <c:v>Słowacja</c:v>
                </c:pt>
                <c:pt idx="11">
                  <c:v>Estonia</c:v>
                </c:pt>
                <c:pt idx="12">
                  <c:v>Poland</c:v>
                </c:pt>
                <c:pt idx="14">
                  <c:v>Brazylia</c:v>
                </c:pt>
                <c:pt idx="15">
                  <c:v>Meksyk</c:v>
                </c:pt>
                <c:pt idx="16">
                  <c:v>Islandia</c:v>
                </c:pt>
                <c:pt idx="17">
                  <c:v>Irlandia</c:v>
                </c:pt>
                <c:pt idx="18">
                  <c:v>Chile</c:v>
                </c:pt>
                <c:pt idx="19">
                  <c:v>Korea Południowa</c:v>
                </c:pt>
              </c:strCache>
            </c:strRef>
          </c:cat>
          <c:val>
            <c:numRef>
              <c:f>'Transofrmacja 1989-2014'!$J$26:$J$45</c:f>
              <c:numCache>
                <c:formatCode>0%</c:formatCode>
                <c:ptCount val="20"/>
                <c:pt idx="0">
                  <c:v>0.69661773469954213</c:v>
                </c:pt>
                <c:pt idx="1">
                  <c:v>0.98754867165072413</c:v>
                </c:pt>
                <c:pt idx="2">
                  <c:v>1.1473710745068941</c:v>
                </c:pt>
                <c:pt idx="3">
                  <c:v>1.3314160847489735</c:v>
                </c:pt>
                <c:pt idx="4">
                  <c:v>1.3619453245922128</c:v>
                </c:pt>
                <c:pt idx="5">
                  <c:v>1.3704604090874764</c:v>
                </c:pt>
                <c:pt idx="6">
                  <c:v>1.4830419843712097</c:v>
                </c:pt>
                <c:pt idx="7">
                  <c:v>1.4893690931325976</c:v>
                </c:pt>
                <c:pt idx="8">
                  <c:v>1.49981998881072</c:v>
                </c:pt>
                <c:pt idx="9">
                  <c:v>1.5228233442430128</c:v>
                </c:pt>
                <c:pt idx="10">
                  <c:v>1.9097893736531524</c:v>
                </c:pt>
                <c:pt idx="11">
                  <c:v>1.9808050739005609</c:v>
                </c:pt>
                <c:pt idx="12">
                  <c:v>2.1861664843161588</c:v>
                </c:pt>
                <c:pt idx="14">
                  <c:v>1.32874569460053</c:v>
                </c:pt>
                <c:pt idx="15">
                  <c:v>1.398338949449154</c:v>
                </c:pt>
                <c:pt idx="16">
                  <c:v>1.5617707812157282</c:v>
                </c:pt>
                <c:pt idx="17">
                  <c:v>2.1919371705617685</c:v>
                </c:pt>
                <c:pt idx="18">
                  <c:v>2.6291820630200142</c:v>
                </c:pt>
                <c:pt idx="19">
                  <c:v>3.1978615732034239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3E-4F0B-A309-F1D2C8EF8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404456"/>
        <c:axId val="172162568"/>
      </c:barChart>
      <c:catAx>
        <c:axId val="17140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2162568"/>
        <c:crosses val="autoZero"/>
        <c:auto val="1"/>
        <c:lblAlgn val="ctr"/>
        <c:lblOffset val="100"/>
        <c:noMultiLvlLbl val="0"/>
      </c:catAx>
      <c:valAx>
        <c:axId val="17216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1404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Arkusz6!$A$3</c:f>
              <c:strCache>
                <c:ptCount val="1"/>
                <c:pt idx="0">
                  <c:v>Spain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Arkusz6!$B$2:$C$2</c:f>
              <c:numCache>
                <c:formatCode>General</c:formatCode>
                <c:ptCount val="2"/>
                <c:pt idx="0">
                  <c:v>1950</c:v>
                </c:pt>
                <c:pt idx="1">
                  <c:v>1990</c:v>
                </c:pt>
              </c:numCache>
            </c:numRef>
          </c:cat>
          <c:val>
            <c:numRef>
              <c:f>Arkusz6!$B$3:$C$3</c:f>
              <c:numCache>
                <c:formatCode>#,##0</c:formatCode>
                <c:ptCount val="2"/>
                <c:pt idx="0">
                  <c:v>2188.9705659377451</c:v>
                </c:pt>
                <c:pt idx="1">
                  <c:v>12054.808584431767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0-406A-9352-1CDA149B6B12}"/>
            </c:ext>
          </c:extLst>
        </c:ser>
        <c:ser>
          <c:idx val="1"/>
          <c:order val="1"/>
          <c:tx>
            <c:strRef>
              <c:f>Arkusz6!$A$4</c:f>
              <c:strCache>
                <c:ptCount val="1"/>
                <c:pt idx="0">
                  <c:v>Poland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Arkusz6!$B$2:$C$2</c:f>
              <c:numCache>
                <c:formatCode>General</c:formatCode>
                <c:ptCount val="2"/>
                <c:pt idx="0">
                  <c:v>1950</c:v>
                </c:pt>
                <c:pt idx="1">
                  <c:v>1990</c:v>
                </c:pt>
              </c:numCache>
            </c:numRef>
          </c:cat>
          <c:val>
            <c:numRef>
              <c:f>Arkusz6!$B$4:$C$4</c:f>
              <c:numCache>
                <c:formatCode>#,##0</c:formatCode>
                <c:ptCount val="2"/>
                <c:pt idx="0">
                  <c:v>2446.8926873108153</c:v>
                </c:pt>
                <c:pt idx="1">
                  <c:v>5113.4054803051768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80-406A-9352-1CDA149B6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769440"/>
        <c:axId val="171769824"/>
      </c:barChart>
      <c:catAx>
        <c:axId val="17176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1769824"/>
        <c:crosses val="autoZero"/>
        <c:auto val="1"/>
        <c:lblAlgn val="ctr"/>
        <c:lblOffset val="100"/>
        <c:noMultiLvlLbl val="0"/>
      </c:catAx>
      <c:valAx>
        <c:axId val="17176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176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4834421415632084E-2"/>
          <c:y val="2.0855054069741041E-2"/>
          <c:w val="0.69256436150106526"/>
          <c:h val="0.882915958003054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'1.11'!$B$1</c:f>
              <c:strCache>
                <c:ptCount val="1"/>
                <c:pt idx="0">
                  <c:v>Zmiana produktywności (TFP)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'1.11'!$A$2:$A$26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'1.11'!$B$2:$B$26</c:f>
              <c:numCache>
                <c:formatCode>0%</c:formatCode>
                <c:ptCount val="25"/>
                <c:pt idx="0">
                  <c:v>-7.7674945670878459E-2</c:v>
                </c:pt>
                <c:pt idx="1">
                  <c:v>-3.0165487842168628E-2</c:v>
                </c:pt>
                <c:pt idx="2">
                  <c:v>4.5609785942360773E-2</c:v>
                </c:pt>
                <c:pt idx="3">
                  <c:v>5.4581067175604403E-2</c:v>
                </c:pt>
                <c:pt idx="4">
                  <c:v>5.4245689010713326E-2</c:v>
                </c:pt>
                <c:pt idx="5">
                  <c:v>6.4464885392226334E-2</c:v>
                </c:pt>
                <c:pt idx="6">
                  <c:v>3.8393455590266974E-2</c:v>
                </c:pt>
                <c:pt idx="7">
                  <c:v>3.1250339117832482E-2</c:v>
                </c:pt>
                <c:pt idx="8">
                  <c:v>1.6206379688810609E-2</c:v>
                </c:pt>
                <c:pt idx="9">
                  <c:v>3.0125276185572199E-2</c:v>
                </c:pt>
                <c:pt idx="10">
                  <c:v>3.9494571858085685E-2</c:v>
                </c:pt>
                <c:pt idx="11">
                  <c:v>1.0049720760434869E-2</c:v>
                </c:pt>
                <c:pt idx="12">
                  <c:v>3.0718224821612239E-2</c:v>
                </c:pt>
                <c:pt idx="13">
                  <c:v>3.1044568866491342E-2</c:v>
                </c:pt>
                <c:pt idx="14">
                  <c:v>3.1916263978928341E-2</c:v>
                </c:pt>
                <c:pt idx="15">
                  <c:v>1.0017931461334222E-2</c:v>
                </c:pt>
                <c:pt idx="16">
                  <c:v>2.428689401131124E-2</c:v>
                </c:pt>
                <c:pt idx="17">
                  <c:v>2.2929507074877668E-2</c:v>
                </c:pt>
                <c:pt idx="18">
                  <c:v>-6.2047679675742984E-3</c:v>
                </c:pt>
                <c:pt idx="19">
                  <c:v>5.4650360252708301E-3</c:v>
                </c:pt>
                <c:pt idx="20">
                  <c:v>3.3175556920468807E-2</c:v>
                </c:pt>
                <c:pt idx="21">
                  <c:v>2.4118532077409351E-2</c:v>
                </c:pt>
                <c:pt idx="22">
                  <c:v>-5.1531904609873891E-3</c:v>
                </c:pt>
                <c:pt idx="23">
                  <c:v>-5.1071714842692087E-3</c:v>
                </c:pt>
                <c:pt idx="24">
                  <c:v>-5.4752631112933436E-3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E-40D5-97FB-D24A659E6EB2}"/>
            </c:ext>
          </c:extLst>
        </c:ser>
        <c:ser>
          <c:idx val="1"/>
          <c:order val="1"/>
          <c:tx>
            <c:strRef>
              <c:f>'1.11'!$C$1</c:f>
              <c:strCache>
                <c:ptCount val="1"/>
                <c:pt idx="0">
                  <c:v>Zmiana nakładów kapitału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'1.11'!$A$2:$A$26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'1.11'!$C$2:$C$26</c:f>
              <c:numCache>
                <c:formatCode>0%</c:formatCode>
                <c:ptCount val="25"/>
                <c:pt idx="0">
                  <c:v>3.7389177014120058E-3</c:v>
                </c:pt>
                <c:pt idx="1">
                  <c:v>-1.257971976883712E-3</c:v>
                </c:pt>
                <c:pt idx="2">
                  <c:v>-4.3155557359568783E-3</c:v>
                </c:pt>
                <c:pt idx="3">
                  <c:v>-3.473739488981669E-3</c:v>
                </c:pt>
                <c:pt idx="4">
                  <c:v>-1.1976844398304837E-3</c:v>
                </c:pt>
                <c:pt idx="5">
                  <c:v>2.7549125952646175E-3</c:v>
                </c:pt>
                <c:pt idx="6">
                  <c:v>8.4912357851863046E-3</c:v>
                </c:pt>
                <c:pt idx="7">
                  <c:v>1.4553610002622008E-2</c:v>
                </c:pt>
                <c:pt idx="8">
                  <c:v>2.022562921047211E-2</c:v>
                </c:pt>
                <c:pt idx="9">
                  <c:v>2.1729200612753682E-2</c:v>
                </c:pt>
                <c:pt idx="10">
                  <c:v>2.0648165140300996E-2</c:v>
                </c:pt>
                <c:pt idx="11">
                  <c:v>1.6484989784657986E-2</c:v>
                </c:pt>
                <c:pt idx="12">
                  <c:v>1.1350257322192197E-2</c:v>
                </c:pt>
                <c:pt idx="13">
                  <c:v>9.7088229376822727E-3</c:v>
                </c:pt>
                <c:pt idx="14">
                  <c:v>1.1075775604695109E-2</c:v>
                </c:pt>
                <c:pt idx="15">
                  <c:v>1.3614077121019363E-2</c:v>
                </c:pt>
                <c:pt idx="16">
                  <c:v>1.7119501717388658E-2</c:v>
                </c:pt>
                <c:pt idx="17">
                  <c:v>2.2574765607714719E-2</c:v>
                </c:pt>
                <c:pt idx="18">
                  <c:v>2.5653845630586196E-2</c:v>
                </c:pt>
                <c:pt idx="19">
                  <c:v>2.2766648791730397E-2</c:v>
                </c:pt>
                <c:pt idx="20">
                  <c:v>1.9656158518046161E-2</c:v>
                </c:pt>
                <c:pt idx="21">
                  <c:v>2.0678029395639883E-2</c:v>
                </c:pt>
                <c:pt idx="22">
                  <c:v>2.3385557346045967E-2</c:v>
                </c:pt>
                <c:pt idx="23">
                  <c:v>2.3024645633995536E-2</c:v>
                </c:pt>
                <c:pt idx="24">
                  <c:v>2.7618659194558828E-2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BE-40D5-97FB-D24A659E6EB2}"/>
            </c:ext>
          </c:extLst>
        </c:ser>
        <c:ser>
          <c:idx val="2"/>
          <c:order val="2"/>
          <c:tx>
            <c:strRef>
              <c:f>'1.11'!$D$1</c:f>
              <c:strCache>
                <c:ptCount val="1"/>
                <c:pt idx="0">
                  <c:v>Zmiana nakładów pracy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'1.11'!$A$2:$A$26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'1.11'!$D$2:$D$26</c:f>
              <c:numCache>
                <c:formatCode>0%</c:formatCode>
                <c:ptCount val="25"/>
                <c:pt idx="0">
                  <c:v>-2.7896925806999255E-2</c:v>
                </c:pt>
                <c:pt idx="1">
                  <c:v>-4.1147235780954257E-2</c:v>
                </c:pt>
                <c:pt idx="2">
                  <c:v>-1.5626482665538816E-2</c:v>
                </c:pt>
                <c:pt idx="3">
                  <c:v>-1.3811541721224785E-2</c:v>
                </c:pt>
                <c:pt idx="4">
                  <c:v>-2.3548952303826809E-3</c:v>
                </c:pt>
                <c:pt idx="5">
                  <c:v>4.3884821934625642E-4</c:v>
                </c:pt>
                <c:pt idx="6">
                  <c:v>1.1917493306100381E-2</c:v>
                </c:pt>
                <c:pt idx="7">
                  <c:v>1.6791010275483145E-2</c:v>
                </c:pt>
                <c:pt idx="8">
                  <c:v>8.6808893829584208E-3</c:v>
                </c:pt>
                <c:pt idx="9">
                  <c:v>-6.4772539772093391E-3</c:v>
                </c:pt>
                <c:pt idx="10">
                  <c:v>-1.5556324273347863E-2</c:v>
                </c:pt>
                <c:pt idx="11">
                  <c:v>-1.4131941832602024E-2</c:v>
                </c:pt>
                <c:pt idx="12">
                  <c:v>-2.1857470273971603E-2</c:v>
                </c:pt>
                <c:pt idx="13">
                  <c:v>-5.7489168830215931E-3</c:v>
                </c:pt>
                <c:pt idx="14">
                  <c:v>7.089300081133865E-3</c:v>
                </c:pt>
                <c:pt idx="15">
                  <c:v>1.1223133653402356E-2</c:v>
                </c:pt>
                <c:pt idx="16">
                  <c:v>1.8678987398743629E-2</c:v>
                </c:pt>
                <c:pt idx="17">
                  <c:v>2.403893508017069E-2</c:v>
                </c:pt>
                <c:pt idx="18">
                  <c:v>1.9005848094821004E-2</c:v>
                </c:pt>
                <c:pt idx="19">
                  <c:v>-2.2315371315926383E-3</c:v>
                </c:pt>
                <c:pt idx="20">
                  <c:v>-1.65103729814291E-2</c:v>
                </c:pt>
                <c:pt idx="21">
                  <c:v>1.7224093899130821E-3</c:v>
                </c:pt>
                <c:pt idx="22">
                  <c:v>-7.7442475594580304E-4</c:v>
                </c:pt>
                <c:pt idx="23">
                  <c:v>-1.373193226754666E-3</c:v>
                </c:pt>
                <c:pt idx="24">
                  <c:v>1.0339884087443353E-2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BE-40D5-97FB-D24A659E6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375232"/>
        <c:axId val="171917608"/>
      </c:barChart>
      <c:lineChart>
        <c:grouping val="standard"/>
        <c:varyColors val="0"/>
        <c:ser>
          <c:idx val="3"/>
          <c:order val="3"/>
          <c:tx>
            <c:strRef>
              <c:f>'1.11'!$E$1</c:f>
              <c:strCache>
                <c:ptCount val="1"/>
                <c:pt idx="0">
                  <c:v>Zmiana PKB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'1.11'!$A$2:$A$26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'1.11'!$E$2:$E$26</c:f>
              <c:numCache>
                <c:formatCode>0%</c:formatCode>
                <c:ptCount val="25"/>
                <c:pt idx="0">
                  <c:v>-0.10183295607566833</c:v>
                </c:pt>
                <c:pt idx="1">
                  <c:v>-7.2570696473121768E-2</c:v>
                </c:pt>
                <c:pt idx="2">
                  <c:v>2.5667749345302582E-2</c:v>
                </c:pt>
                <c:pt idx="3">
                  <c:v>3.7295784801244791E-2</c:v>
                </c:pt>
                <c:pt idx="4">
                  <c:v>5.0693109631538412E-2</c:v>
                </c:pt>
                <c:pt idx="5">
                  <c:v>6.7658647894859314E-2</c:v>
                </c:pt>
                <c:pt idx="6">
                  <c:v>5.8802183717489284E-2</c:v>
                </c:pt>
                <c:pt idx="7">
                  <c:v>6.2594957649707822E-2</c:v>
                </c:pt>
                <c:pt idx="8">
                  <c:v>4.5112896710634315E-2</c:v>
                </c:pt>
                <c:pt idx="9">
                  <c:v>4.537722468376168E-2</c:v>
                </c:pt>
                <c:pt idx="10">
                  <c:v>4.4586412608623588E-2</c:v>
                </c:pt>
                <c:pt idx="11">
                  <c:v>1.2402768246829531E-2</c:v>
                </c:pt>
                <c:pt idx="12">
                  <c:v>2.0211011171340956E-2</c:v>
                </c:pt>
                <c:pt idx="13">
                  <c:v>3.5004474222660072E-2</c:v>
                </c:pt>
                <c:pt idx="14">
                  <c:v>5.0081338733434684E-2</c:v>
                </c:pt>
                <c:pt idx="15">
                  <c:v>3.4855142235755976E-2</c:v>
                </c:pt>
                <c:pt idx="16">
                  <c:v>6.0085382312536323E-2</c:v>
                </c:pt>
                <c:pt idx="17">
                  <c:v>6.9543205201625824E-2</c:v>
                </c:pt>
                <c:pt idx="18">
                  <c:v>3.845492750406268E-2</c:v>
                </c:pt>
                <c:pt idx="19">
                  <c:v>2.6000147685408665E-2</c:v>
                </c:pt>
                <c:pt idx="20">
                  <c:v>3.6321341991424602E-2</c:v>
                </c:pt>
                <c:pt idx="21">
                  <c:v>4.6518970280885703E-2</c:v>
                </c:pt>
                <c:pt idx="22">
                  <c:v>1.7457943409681317E-2</c:v>
                </c:pt>
                <c:pt idx="23">
                  <c:v>1.65442805737257E-2</c:v>
                </c:pt>
                <c:pt idx="24">
                  <c:v>3.2483279705047663E-2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BE-40D5-97FB-D24A659E6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375232"/>
        <c:axId val="171917608"/>
      </c:lineChart>
      <c:catAx>
        <c:axId val="17037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1917608"/>
        <c:crosses val="autoZero"/>
        <c:auto val="1"/>
        <c:lblAlgn val="ctr"/>
        <c:lblOffset val="100"/>
        <c:tickLblSkip val="5"/>
        <c:noMultiLvlLbl val="0"/>
      </c:catAx>
      <c:valAx>
        <c:axId val="17191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037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777678120947102"/>
          <c:y val="0.18165054667693525"/>
          <c:w val="0.23107109484188471"/>
          <c:h val="0.6595379940357611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44063948448194E-2"/>
          <c:y val="4.5899576633649783E-2"/>
          <c:w val="0.93642244619049264"/>
          <c:h val="0.6177176828242754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9E44-4A7A-849B-49294135325C}"/>
              </c:ext>
            </c:extLst>
          </c:dPt>
          <c:cat>
            <c:strRef>
              <c:f>'[rozdział 3 wykresy.xlsx]3.1'!$B$33:$B$60</c:f>
              <c:strCache>
                <c:ptCount val="28"/>
                <c:pt idx="0">
                  <c:v>Belgia</c:v>
                </c:pt>
                <c:pt idx="1">
                  <c:v>Francja</c:v>
                </c:pt>
                <c:pt idx="2">
                  <c:v>Polska</c:v>
                </c:pt>
                <c:pt idx="3">
                  <c:v>Malta</c:v>
                </c:pt>
                <c:pt idx="4">
                  <c:v>Austria</c:v>
                </c:pt>
                <c:pt idx="5">
                  <c:v>W.Brytania</c:v>
                </c:pt>
                <c:pt idx="6">
                  <c:v>Holandia</c:v>
                </c:pt>
                <c:pt idx="7">
                  <c:v>Dania</c:v>
                </c:pt>
                <c:pt idx="8">
                  <c:v>Portugalia</c:v>
                </c:pt>
                <c:pt idx="9">
                  <c:v>Włochy</c:v>
                </c:pt>
                <c:pt idx="10">
                  <c:v>Niemcy</c:v>
                </c:pt>
                <c:pt idx="11">
                  <c:v>Hiszpania</c:v>
                </c:pt>
                <c:pt idx="12">
                  <c:v>Szwecja</c:v>
                </c:pt>
                <c:pt idx="13">
                  <c:v>Węgry</c:v>
                </c:pt>
                <c:pt idx="14">
                  <c:v>Czechy</c:v>
                </c:pt>
                <c:pt idx="15">
                  <c:v>Luksemburg</c:v>
                </c:pt>
                <c:pt idx="16">
                  <c:v>Cypr</c:v>
                </c:pt>
                <c:pt idx="17">
                  <c:v>Bułgaria</c:v>
                </c:pt>
                <c:pt idx="18">
                  <c:v>Finlandia</c:v>
                </c:pt>
                <c:pt idx="19">
                  <c:v>Słowacja</c:v>
                </c:pt>
                <c:pt idx="20">
                  <c:v>Słowenia</c:v>
                </c:pt>
                <c:pt idx="21">
                  <c:v>Chorwacja</c:v>
                </c:pt>
                <c:pt idx="22">
                  <c:v>Irlandia</c:v>
                </c:pt>
                <c:pt idx="23">
                  <c:v>Rumunia</c:v>
                </c:pt>
                <c:pt idx="24">
                  <c:v>Grecja</c:v>
                </c:pt>
                <c:pt idx="25">
                  <c:v>Litwa</c:v>
                </c:pt>
                <c:pt idx="26">
                  <c:v>Estonia</c:v>
                </c:pt>
                <c:pt idx="27">
                  <c:v>Łotwa</c:v>
                </c:pt>
              </c:strCache>
            </c:strRef>
          </c:cat>
          <c:val>
            <c:numRef>
              <c:f>'[rozdział 3 wykresy.xlsx]3.1'!$C$33:$C$60</c:f>
              <c:numCache>
                <c:formatCode>0%</c:formatCode>
                <c:ptCount val="28"/>
                <c:pt idx="0">
                  <c:v>2.2851876666666722</c:v>
                </c:pt>
                <c:pt idx="1">
                  <c:v>2.3343346666666682</c:v>
                </c:pt>
                <c:pt idx="2">
                  <c:v>2.8331037958333352</c:v>
                </c:pt>
                <c:pt idx="3">
                  <c:v>2.8617786857142797</c:v>
                </c:pt>
                <c:pt idx="4">
                  <c:v>3.2223743833333351</c:v>
                </c:pt>
                <c:pt idx="5">
                  <c:v>3.9546681291666599</c:v>
                </c:pt>
                <c:pt idx="6">
                  <c:v>4.2030963624999975</c:v>
                </c:pt>
                <c:pt idx="7">
                  <c:v>4.4193024625000081</c:v>
                </c:pt>
                <c:pt idx="8">
                  <c:v>4.5064632958333499</c:v>
                </c:pt>
                <c:pt idx="9">
                  <c:v>4.746362200000009</c:v>
                </c:pt>
                <c:pt idx="10">
                  <c:v>5.5512439291666764</c:v>
                </c:pt>
                <c:pt idx="11">
                  <c:v>6.4518986958333517</c:v>
                </c:pt>
                <c:pt idx="12">
                  <c:v>6.8893217166666734</c:v>
                </c:pt>
                <c:pt idx="13">
                  <c:v>8.5096125958333495</c:v>
                </c:pt>
                <c:pt idx="14">
                  <c:v>8.7254443833333308</c:v>
                </c:pt>
                <c:pt idx="15">
                  <c:v>9.7238163333333336</c:v>
                </c:pt>
                <c:pt idx="16">
                  <c:v>10.150902533333342</c:v>
                </c:pt>
                <c:pt idx="17">
                  <c:v>10.311503095833329</c:v>
                </c:pt>
                <c:pt idx="18">
                  <c:v>11.011502133333332</c:v>
                </c:pt>
                <c:pt idx="19">
                  <c:v>12.531929266666671</c:v>
                </c:pt>
                <c:pt idx="20">
                  <c:v>12.5329502625</c:v>
                </c:pt>
                <c:pt idx="21">
                  <c:v>13.060466595833358</c:v>
                </c:pt>
                <c:pt idx="22">
                  <c:v>15.199019629166672</c:v>
                </c:pt>
                <c:pt idx="23">
                  <c:v>15.828395795833325</c:v>
                </c:pt>
                <c:pt idx="24">
                  <c:v>23.06445292916667</c:v>
                </c:pt>
                <c:pt idx="25">
                  <c:v>33.971266095833222</c:v>
                </c:pt>
                <c:pt idx="26">
                  <c:v>41.313659066666517</c:v>
                </c:pt>
                <c:pt idx="27">
                  <c:v>42.225113716666662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44-4A7A-849B-492941353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439368"/>
        <c:axId val="172439752"/>
      </c:barChart>
      <c:catAx>
        <c:axId val="172439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2439752"/>
        <c:crosses val="autoZero"/>
        <c:auto val="1"/>
        <c:lblAlgn val="ctr"/>
        <c:lblOffset val="100"/>
        <c:noMultiLvlLbl val="0"/>
      </c:catAx>
      <c:valAx>
        <c:axId val="17243975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crossAx val="1724393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'[rozdział 2.xlsx]2.2'!$B$1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19-47A7-BBC6-3CD8318CE931}"/>
              </c:ext>
            </c:extLst>
          </c:dPt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19-47A7-BBC6-3CD8318CE93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'[rozdział 2.xlsx]2.2'!$A$2:$A$29</c:f>
              <c:strCache>
                <c:ptCount val="28"/>
                <c:pt idx="0">
                  <c:v>Bułgaria</c:v>
                </c:pt>
                <c:pt idx="1">
                  <c:v>Rumunia</c:v>
                </c:pt>
                <c:pt idx="2">
                  <c:v>Chorwacja</c:v>
                </c:pt>
                <c:pt idx="3">
                  <c:v>Łotwa</c:v>
                </c:pt>
                <c:pt idx="4">
                  <c:v>Węgry</c:v>
                </c:pt>
                <c:pt idx="5">
                  <c:v>Polska</c:v>
                </c:pt>
                <c:pt idx="6">
                  <c:v>Grecja</c:v>
                </c:pt>
                <c:pt idx="7">
                  <c:v>Estonia</c:v>
                </c:pt>
                <c:pt idx="8">
                  <c:v>Litwa</c:v>
                </c:pt>
                <c:pt idx="9">
                  <c:v>Słowacja</c:v>
                </c:pt>
                <c:pt idx="10">
                  <c:v>Portugalia</c:v>
                </c:pt>
                <c:pt idx="11">
                  <c:v>Czechy</c:v>
                </c:pt>
                <c:pt idx="12">
                  <c:v>Słowenia</c:v>
                </c:pt>
                <c:pt idx="13">
                  <c:v>Cypr</c:v>
                </c:pt>
                <c:pt idx="14">
                  <c:v>Malta</c:v>
                </c:pt>
                <c:pt idx="15">
                  <c:v>Hiszpania</c:v>
                </c:pt>
                <c:pt idx="16">
                  <c:v>Włochy</c:v>
                </c:pt>
                <c:pt idx="17">
                  <c:v>Francja</c:v>
                </c:pt>
                <c:pt idx="18">
                  <c:v>W. Brytania</c:v>
                </c:pt>
                <c:pt idx="19">
                  <c:v>Finlandia</c:v>
                </c:pt>
                <c:pt idx="20">
                  <c:v>Belgia</c:v>
                </c:pt>
                <c:pt idx="21">
                  <c:v>Niemcy</c:v>
                </c:pt>
                <c:pt idx="22">
                  <c:v>Dania</c:v>
                </c:pt>
                <c:pt idx="23">
                  <c:v>Austria</c:v>
                </c:pt>
                <c:pt idx="24">
                  <c:v>Szwecja</c:v>
                </c:pt>
                <c:pt idx="25">
                  <c:v>Holandia</c:v>
                </c:pt>
                <c:pt idx="26">
                  <c:v>Irlandia</c:v>
                </c:pt>
                <c:pt idx="27">
                  <c:v>Luksemburg</c:v>
                </c:pt>
              </c:strCache>
            </c:strRef>
          </c:cat>
          <c:val>
            <c:numRef>
              <c:f>'[rozdział 2.xlsx]2.2'!$B$2:$B$29</c:f>
              <c:numCache>
                <c:formatCode>General</c:formatCode>
                <c:ptCount val="28"/>
                <c:pt idx="0">
                  <c:v>45.1</c:v>
                </c:pt>
                <c:pt idx="1">
                  <c:v>55.4</c:v>
                </c:pt>
                <c:pt idx="2">
                  <c:v>60</c:v>
                </c:pt>
                <c:pt idx="3">
                  <c:v>65.2</c:v>
                </c:pt>
                <c:pt idx="4">
                  <c:v>68.099999999999994</c:v>
                </c:pt>
                <c:pt idx="5">
                  <c:v>68.900000000000006</c:v>
                </c:pt>
                <c:pt idx="6">
                  <c:v>72.8</c:v>
                </c:pt>
                <c:pt idx="7">
                  <c:v>74.099999999999994</c:v>
                </c:pt>
                <c:pt idx="8">
                  <c:v>75</c:v>
                </c:pt>
                <c:pt idx="9">
                  <c:v>76.099999999999994</c:v>
                </c:pt>
                <c:pt idx="10">
                  <c:v>78.400000000000006</c:v>
                </c:pt>
                <c:pt idx="11">
                  <c:v>83</c:v>
                </c:pt>
                <c:pt idx="12">
                  <c:v>83.1</c:v>
                </c:pt>
                <c:pt idx="13">
                  <c:v>86.2</c:v>
                </c:pt>
                <c:pt idx="14">
                  <c:v>87.5</c:v>
                </c:pt>
                <c:pt idx="15">
                  <c:v>94.5</c:v>
                </c:pt>
                <c:pt idx="16">
                  <c:v>97.1</c:v>
                </c:pt>
                <c:pt idx="17">
                  <c:v>105.3</c:v>
                </c:pt>
                <c:pt idx="18">
                  <c:v>109.7</c:v>
                </c:pt>
                <c:pt idx="19">
                  <c:v>111.3</c:v>
                </c:pt>
                <c:pt idx="20">
                  <c:v>118.2</c:v>
                </c:pt>
                <c:pt idx="21">
                  <c:v>122.5</c:v>
                </c:pt>
                <c:pt idx="22">
                  <c:v>123.6</c:v>
                </c:pt>
                <c:pt idx="23">
                  <c:v>126</c:v>
                </c:pt>
                <c:pt idx="24">
                  <c:v>126.7</c:v>
                </c:pt>
                <c:pt idx="25">
                  <c:v>130.19999999999999</c:v>
                </c:pt>
                <c:pt idx="26">
                  <c:v>133.80000000000001</c:v>
                </c:pt>
                <c:pt idx="27">
                  <c:v>256.60000000000002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19-47A7-BBC6-3CD8318CE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0580664"/>
        <c:axId val="170581056"/>
      </c:barChart>
      <c:lineChart>
        <c:grouping val="standard"/>
        <c:varyColors val="0"/>
        <c:ser>
          <c:idx val="1"/>
          <c:order val="1"/>
          <c:tx>
            <c:strRef>
              <c:f>'[rozdział 2.xlsx]2.2'!$C$1</c:f>
              <c:strCache>
                <c:ptCount val="1"/>
                <c:pt idx="0">
                  <c:v>średnia UE</c:v>
                </c:pt>
              </c:strCache>
            </c:strRef>
          </c:tx>
          <c:spPr>
            <a:ln w="5715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'[rozdział 2.xlsx]2.2'!$A$2:$A$29</c:f>
              <c:strCache>
                <c:ptCount val="28"/>
                <c:pt idx="0">
                  <c:v>Bułgaria</c:v>
                </c:pt>
                <c:pt idx="1">
                  <c:v>Rumunia</c:v>
                </c:pt>
                <c:pt idx="2">
                  <c:v>Chorwacja</c:v>
                </c:pt>
                <c:pt idx="3">
                  <c:v>Łotwa</c:v>
                </c:pt>
                <c:pt idx="4">
                  <c:v>Węgry</c:v>
                </c:pt>
                <c:pt idx="5">
                  <c:v>Polska</c:v>
                </c:pt>
                <c:pt idx="6">
                  <c:v>Grecja</c:v>
                </c:pt>
                <c:pt idx="7">
                  <c:v>Estonia</c:v>
                </c:pt>
                <c:pt idx="8">
                  <c:v>Litwa</c:v>
                </c:pt>
                <c:pt idx="9">
                  <c:v>Słowacja</c:v>
                </c:pt>
                <c:pt idx="10">
                  <c:v>Portugalia</c:v>
                </c:pt>
                <c:pt idx="11">
                  <c:v>Czechy</c:v>
                </c:pt>
                <c:pt idx="12">
                  <c:v>Słowenia</c:v>
                </c:pt>
                <c:pt idx="13">
                  <c:v>Cypr</c:v>
                </c:pt>
                <c:pt idx="14">
                  <c:v>Malta</c:v>
                </c:pt>
                <c:pt idx="15">
                  <c:v>Hiszpania</c:v>
                </c:pt>
                <c:pt idx="16">
                  <c:v>Włochy</c:v>
                </c:pt>
                <c:pt idx="17">
                  <c:v>Francja</c:v>
                </c:pt>
                <c:pt idx="18">
                  <c:v>W. Brytania</c:v>
                </c:pt>
                <c:pt idx="19">
                  <c:v>Finlandia</c:v>
                </c:pt>
                <c:pt idx="20">
                  <c:v>Belgia</c:v>
                </c:pt>
                <c:pt idx="21">
                  <c:v>Niemcy</c:v>
                </c:pt>
                <c:pt idx="22">
                  <c:v>Dania</c:v>
                </c:pt>
                <c:pt idx="23">
                  <c:v>Austria</c:v>
                </c:pt>
                <c:pt idx="24">
                  <c:v>Szwecja</c:v>
                </c:pt>
                <c:pt idx="25">
                  <c:v>Holandia</c:v>
                </c:pt>
                <c:pt idx="26">
                  <c:v>Irlandia</c:v>
                </c:pt>
                <c:pt idx="27">
                  <c:v>Luksemburg</c:v>
                </c:pt>
              </c:strCache>
            </c:strRef>
          </c:cat>
          <c:val>
            <c:numRef>
              <c:f>'[rozdział 2.xlsx]2.2'!$C$2:$C$29</c:f>
              <c:numCache>
                <c:formatCode>General</c:formatCode>
                <c:ptCount val="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19-47A7-BBC6-3CD8318CE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580664"/>
        <c:axId val="170581056"/>
      </c:lineChart>
      <c:catAx>
        <c:axId val="17058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0581056"/>
        <c:crosses val="autoZero"/>
        <c:auto val="1"/>
        <c:lblAlgn val="ctr"/>
        <c:lblOffset val="100"/>
        <c:tickLblSkip val="1"/>
        <c:noMultiLvlLbl val="0"/>
      </c:catAx>
      <c:valAx>
        <c:axId val="170581056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0580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Calibri Light" panose="020F0302020204030204" pitchFamily="34" charset="0"/>
        </a:defRPr>
      </a:pPr>
      <a:endParaRPr lang="pl-PL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66266302377833E-2"/>
          <c:y val="5.0660779085060587E-2"/>
          <c:w val="0.91159134137337583"/>
          <c:h val="0.72272118957547615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D63-4AF4-BC62-597CBAD7DA74}"/>
              </c:ext>
            </c:extLst>
          </c:dPt>
          <c:dPt>
            <c:idx val="2"/>
            <c:invertIfNegative val="0"/>
            <c:bubble3D val="0"/>
            <c:spPr>
              <a:pattFill prst="wdUpDiag">
                <a:fgClr>
                  <a:schemeClr val="tx1">
                    <a:lumMod val="95000"/>
                    <a:lumOff val="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AD63-4AF4-BC62-597CBAD7DA74}"/>
              </c:ext>
            </c:extLst>
          </c:dPt>
          <c:dPt>
            <c:idx val="3"/>
            <c:invertIfNegative val="0"/>
            <c:bubble3D val="0"/>
            <c:spPr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>
                <a:prstDash val="dashDot"/>
              </a:ln>
            </c:spPr>
            <c:extLst>
              <c:ext xmlns:c16="http://schemas.microsoft.com/office/drawing/2014/chart" uri="{C3380CC4-5D6E-409C-BE32-E72D297353CC}">
                <c16:uniqueId val="{00000005-AD63-4AF4-BC62-597CBAD7DA74}"/>
              </c:ext>
            </c:extLst>
          </c:dPt>
          <c:cat>
            <c:strRef>
              <c:f>final!$C$21:$C$24</c:f>
              <c:strCache>
                <c:ptCount val="4"/>
                <c:pt idx="0">
                  <c:v>obecny poziom</c:v>
                </c:pt>
                <c:pt idx="2">
                  <c:v>OECD</c:v>
                </c:pt>
                <c:pt idx="3">
                  <c:v>KE</c:v>
                </c:pt>
              </c:strCache>
            </c:strRef>
          </c:cat>
          <c:val>
            <c:numRef>
              <c:f>final!$D$21:$D$24</c:f>
              <c:numCache>
                <c:formatCode>General</c:formatCode>
                <c:ptCount val="4"/>
                <c:pt idx="0" formatCode="0%">
                  <c:v>0.54</c:v>
                </c:pt>
                <c:pt idx="2" formatCode="0%">
                  <c:v>0.5956226270673437</c:v>
                </c:pt>
                <c:pt idx="3" formatCode="0%">
                  <c:v>0.65270354524101126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63-4AF4-BC62-597CBAD7DA74}"/>
            </c:ext>
          </c:extLst>
        </c:ser>
        <c:ser>
          <c:idx val="1"/>
          <c:order val="1"/>
          <c:spPr>
            <a:pattFill prst="wdUpDiag">
              <a:fgClr>
                <a:schemeClr val="accent1">
                  <a:lumMod val="50000"/>
                </a:schemeClr>
              </a:fgClr>
              <a:bgClr>
                <a:schemeClr val="bg1"/>
              </a:bgClr>
            </a:pattFill>
          </c:spPr>
          <c:invertIfNegative val="0"/>
          <c:cat>
            <c:strRef>
              <c:f>final!$C$21:$C$24</c:f>
              <c:strCache>
                <c:ptCount val="4"/>
                <c:pt idx="0">
                  <c:v>obecny poziom</c:v>
                </c:pt>
                <c:pt idx="2">
                  <c:v>OECD</c:v>
                </c:pt>
                <c:pt idx="3">
                  <c:v>KE</c:v>
                </c:pt>
              </c:strCache>
            </c:strRef>
          </c:cat>
          <c:val>
            <c:numRef>
              <c:f>final!$E$21:$E$24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7-AD63-4AF4-BC62-597CBAD7D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581840"/>
        <c:axId val="170582232"/>
      </c:barChart>
      <c:catAx>
        <c:axId val="170581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0582232"/>
        <c:crosses val="autoZero"/>
        <c:auto val="1"/>
        <c:lblAlgn val="ctr"/>
        <c:lblOffset val="100"/>
        <c:noMultiLvlLbl val="0"/>
      </c:catAx>
      <c:valAx>
        <c:axId val="17058223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705818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66266302377833E-2"/>
          <c:y val="5.0660779085060587E-2"/>
          <c:w val="0.91159134137337583"/>
          <c:h val="0.72272118957547615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DBC-44A2-8790-DB5704C1C80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DBC-44A2-8790-DB5704C1C80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2DBC-44A2-8790-DB5704C1C80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2DBC-44A2-8790-DB5704C1C80C}"/>
              </c:ext>
            </c:extLst>
          </c:dPt>
          <c:cat>
            <c:strRef>
              <c:f>final!$C$21:$C$25</c:f>
              <c:strCache>
                <c:ptCount val="5"/>
                <c:pt idx="0">
                  <c:v>obecny poziom</c:v>
                </c:pt>
                <c:pt idx="2">
                  <c:v>kryzysowy</c:v>
                </c:pt>
                <c:pt idx="3">
                  <c:v>bez reform</c:v>
                </c:pt>
                <c:pt idx="4">
                  <c:v>reform</c:v>
                </c:pt>
              </c:strCache>
            </c:strRef>
          </c:cat>
          <c:val>
            <c:numRef>
              <c:f>final!$D$21:$D$25</c:f>
              <c:numCache>
                <c:formatCode>General</c:formatCode>
                <c:ptCount val="5"/>
                <c:pt idx="0" formatCode="0%">
                  <c:v>0.54</c:v>
                </c:pt>
                <c:pt idx="2" formatCode="0%">
                  <c:v>0.49465234093521898</c:v>
                </c:pt>
                <c:pt idx="3" formatCode="0%">
                  <c:v>0.63280516929353858</c:v>
                </c:pt>
                <c:pt idx="4" formatCode="0%">
                  <c:v>0.80760005858091122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BC-44A2-8790-DB5704C1C80C}"/>
            </c:ext>
          </c:extLst>
        </c:ser>
        <c:ser>
          <c:idx val="1"/>
          <c:order val="1"/>
          <c:spPr>
            <a:pattFill prst="wdUpDiag">
              <a:fgClr>
                <a:schemeClr val="accent1">
                  <a:lumMod val="50000"/>
                </a:schemeClr>
              </a:fgClr>
              <a:bgClr>
                <a:schemeClr val="bg1"/>
              </a:bgClr>
            </a:pattFill>
          </c:spPr>
          <c:invertIfNegative val="0"/>
          <c:dPt>
            <c:idx val="2"/>
            <c:invertIfNegative val="0"/>
            <c:bubble3D val="0"/>
            <c:spPr>
              <a:pattFill prst="wdUpDiag">
                <a:fgClr>
                  <a:schemeClr val="accent1">
                    <a:lumMod val="50000"/>
                  </a:schemeClr>
                </a:fgClr>
                <a:bgClr>
                  <a:schemeClr val="bg1"/>
                </a:bgClr>
              </a:patt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A-2DBC-44A2-8790-DB5704C1C80C}"/>
              </c:ext>
            </c:extLst>
          </c:dPt>
          <c:dPt>
            <c:idx val="3"/>
            <c:invertIfNegative val="0"/>
            <c:bubble3D val="0"/>
            <c:spPr>
              <a:pattFill prst="wd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C-2DBC-44A2-8790-DB5704C1C80C}"/>
              </c:ext>
            </c:extLst>
          </c:dPt>
          <c:dPt>
            <c:idx val="4"/>
            <c:invertIfNegative val="0"/>
            <c:bubble3D val="0"/>
            <c:spPr>
              <a:pattFill prst="wdUp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2DBC-44A2-8790-DB5704C1C80C}"/>
              </c:ext>
            </c:extLst>
          </c:dPt>
          <c:cat>
            <c:strRef>
              <c:f>final!$C$21:$C$25</c:f>
              <c:strCache>
                <c:ptCount val="5"/>
                <c:pt idx="0">
                  <c:v>obecny poziom</c:v>
                </c:pt>
                <c:pt idx="2">
                  <c:v>kryzysowy</c:v>
                </c:pt>
                <c:pt idx="3">
                  <c:v>bez reform</c:v>
                </c:pt>
                <c:pt idx="4">
                  <c:v>reform</c:v>
                </c:pt>
              </c:strCache>
            </c:strRef>
          </c:cat>
          <c:val>
            <c:numRef>
              <c:f>final!$E$21:$E$25</c:f>
              <c:numCache>
                <c:formatCode>General</c:formatCode>
                <c:ptCount val="5"/>
                <c:pt idx="2" formatCode="0%">
                  <c:v>6.4998009934992551E-2</c:v>
                </c:pt>
                <c:pt idx="3" formatCode="0%">
                  <c:v>8.2287554345006342E-2</c:v>
                </c:pt>
                <c:pt idx="4" formatCode="0%">
                  <c:v>0.22065109784995218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DBC-44A2-8790-DB5704C1C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640416"/>
        <c:axId val="171640808"/>
      </c:barChart>
      <c:catAx>
        <c:axId val="17164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1640808"/>
        <c:crosses val="autoZero"/>
        <c:auto val="1"/>
        <c:lblAlgn val="ctr"/>
        <c:lblOffset val="100"/>
        <c:noMultiLvlLbl val="0"/>
      </c:catAx>
      <c:valAx>
        <c:axId val="17164080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716404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0747662383176"/>
          <c:y val="3.2337962962963061E-2"/>
          <c:w val="0.6473958032073468"/>
          <c:h val="0.71547831145019736"/>
        </c:manualLayout>
      </c:layout>
      <c:scatterChart>
        <c:scatterStyle val="lineMarker"/>
        <c:varyColors val="0"/>
        <c:ser>
          <c:idx val="1"/>
          <c:order val="0"/>
          <c:tx>
            <c:strRef>
              <c:f>'[rozdział 4 wykresy.xlsx]4.2'!$C$1</c:f>
              <c:strCache>
                <c:ptCount val="1"/>
                <c:pt idx="0">
                  <c:v>2008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0477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trendline>
            <c:spPr>
              <a:ln w="8890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'[rozdział 4 wykresy.xlsx]4.2'!$B$2:$B$55</c:f>
              <c:numCache>
                <c:formatCode>#,##0</c:formatCode>
                <c:ptCount val="54"/>
                <c:pt idx="0">
                  <c:v>43951.661548417484</c:v>
                </c:pt>
                <c:pt idx="1">
                  <c:v>41640.938027264398</c:v>
                </c:pt>
                <c:pt idx="2">
                  <c:v>15367.6652514303</c:v>
                </c:pt>
                <c:pt idx="3">
                  <c:v>21873.064691959829</c:v>
                </c:pt>
                <c:pt idx="5">
                  <c:v>29127.9324729164</c:v>
                </c:pt>
                <c:pt idx="6">
                  <c:v>45016.562035835785</c:v>
                </c:pt>
                <c:pt idx="7">
                  <c:v>24740.197525696298</c:v>
                </c:pt>
                <c:pt idx="8">
                  <c:v>42122.399026959596</c:v>
                </c:pt>
                <c:pt idx="9">
                  <c:v>37504.590059985901</c:v>
                </c:pt>
                <c:pt idx="10">
                  <c:v>41199.451693691</c:v>
                </c:pt>
                <c:pt idx="11">
                  <c:v>32196.607643469</c:v>
                </c:pt>
                <c:pt idx="12">
                  <c:v>23334.214859773801</c:v>
                </c:pt>
                <c:pt idx="13">
                  <c:v>47712.955608792567</c:v>
                </c:pt>
                <c:pt idx="14">
                  <c:v>37475.415748970103</c:v>
                </c:pt>
                <c:pt idx="15">
                  <c:v>21442.844630024621</c:v>
                </c:pt>
                <c:pt idx="16">
                  <c:v>23078.900533181499</c:v>
                </c:pt>
                <c:pt idx="18">
                  <c:v>47388.180478485403</c:v>
                </c:pt>
                <c:pt idx="19">
                  <c:v>19997.477937538697</c:v>
                </c:pt>
                <c:pt idx="20">
                  <c:v>27747.172511265697</c:v>
                </c:pt>
                <c:pt idx="21">
                  <c:v>18032.387976068498</c:v>
                </c:pt>
                <c:pt idx="22">
                  <c:v>24670.1567035724</c:v>
                </c:pt>
                <c:pt idx="23">
                  <c:v>30815.779174062405</c:v>
                </c:pt>
                <c:pt idx="24">
                  <c:v>34675.82778373357</c:v>
                </c:pt>
                <c:pt idx="25">
                  <c:v>43420.595601418485</c:v>
                </c:pt>
                <c:pt idx="26">
                  <c:v>37739.111053836597</c:v>
                </c:pt>
                <c:pt idx="27">
                  <c:v>44056.254416802003</c:v>
                </c:pt>
                <c:pt idx="28">
                  <c:v>40608.972009342899</c:v>
                </c:pt>
                <c:pt idx="29">
                  <c:v>15695.0177942759</c:v>
                </c:pt>
                <c:pt idx="30">
                  <c:v>20048.987159099521</c:v>
                </c:pt>
                <c:pt idx="32">
                  <c:v>28124.464480282142</c:v>
                </c:pt>
                <c:pt idx="33">
                  <c:v>42482.732455252102</c:v>
                </c:pt>
                <c:pt idx="34">
                  <c:v>25253.7672011471</c:v>
                </c:pt>
                <c:pt idx="35">
                  <c:v>38820.821824728097</c:v>
                </c:pt>
                <c:pt idx="36">
                  <c:v>37216.801899820566</c:v>
                </c:pt>
                <c:pt idx="37">
                  <c:v>42883.686807951701</c:v>
                </c:pt>
                <c:pt idx="38">
                  <c:v>24305.059606893254</c:v>
                </c:pt>
                <c:pt idx="39">
                  <c:v>22706.611896434297</c:v>
                </c:pt>
                <c:pt idx="40">
                  <c:v>44647.235911142103</c:v>
                </c:pt>
                <c:pt idx="41">
                  <c:v>33923.559817118243</c:v>
                </c:pt>
                <c:pt idx="42">
                  <c:v>21832.570741566102</c:v>
                </c:pt>
                <c:pt idx="43">
                  <c:v>24469.622500843561</c:v>
                </c:pt>
                <c:pt idx="45">
                  <c:v>45021.157407733728</c:v>
                </c:pt>
                <c:pt idx="46">
                  <c:v>22835.2204608088</c:v>
                </c:pt>
                <c:pt idx="47">
                  <c:v>25932.933700525999</c:v>
                </c:pt>
                <c:pt idx="48">
                  <c:v>18184.109733303696</c:v>
                </c:pt>
                <c:pt idx="49">
                  <c:v>25758.8626348949</c:v>
                </c:pt>
                <c:pt idx="50">
                  <c:v>27368.172025911801</c:v>
                </c:pt>
                <c:pt idx="51">
                  <c:v>31682.644741177097</c:v>
                </c:pt>
                <c:pt idx="52">
                  <c:v>43540.494391932596</c:v>
                </c:pt>
                <c:pt idx="53">
                  <c:v>36931.474225719503</c:v>
                </c:pt>
              </c:numCache>
            </c:numRef>
          </c:xVal>
          <c:yVal>
            <c:numRef>
              <c:f>'[rozdział 4 wykresy.xlsx]4.2'!$C$2:$C$55</c:f>
              <c:numCache>
                <c:formatCode>0.0%</c:formatCode>
                <c:ptCount val="54"/>
                <c:pt idx="0">
                  <c:v>2.6732100873027237E-3</c:v>
                </c:pt>
                <c:pt idx="1">
                  <c:v>5.9883568425815135E-3</c:v>
                </c:pt>
                <c:pt idx="2">
                  <c:v>-1.1652032015953203E-4</c:v>
                </c:pt>
                <c:pt idx="3">
                  <c:v>1.6356804214874582E-3</c:v>
                </c:pt>
                <c:pt idx="5">
                  <c:v>5.490349325397356E-3</c:v>
                </c:pt>
                <c:pt idx="6">
                  <c:v>3.4700009551131552E-3</c:v>
                </c:pt>
                <c:pt idx="7">
                  <c:v>-5.491467678790245E-4</c:v>
                </c:pt>
                <c:pt idx="8">
                  <c:v>2.916148789431305E-3</c:v>
                </c:pt>
                <c:pt idx="9">
                  <c:v>8.8758774345877394E-4</c:v>
                </c:pt>
                <c:pt idx="10">
                  <c:v>-6.7799156526095433E-4</c:v>
                </c:pt>
                <c:pt idx="11">
                  <c:v>0</c:v>
                </c:pt>
                <c:pt idx="12">
                  <c:v>2.7934176047327607E-3</c:v>
                </c:pt>
                <c:pt idx="13">
                  <c:v>3.7368501928657072E-3</c:v>
                </c:pt>
                <c:pt idx="14">
                  <c:v>7.7364494067852793E-3</c:v>
                </c:pt>
                <c:pt idx="15">
                  <c:v>-1.0204807898494851E-2</c:v>
                </c:pt>
                <c:pt idx="16">
                  <c:v>-5.1213890285298084E-3</c:v>
                </c:pt>
                <c:pt idx="18">
                  <c:v>3.2580128041994026E-3</c:v>
                </c:pt>
                <c:pt idx="19">
                  <c:v>-6.941507293554398E-4</c:v>
                </c:pt>
                <c:pt idx="20">
                  <c:v>8.8701784335744446E-4</c:v>
                </c:pt>
                <c:pt idx="21">
                  <c:v>-7.9410393565251414E-3</c:v>
                </c:pt>
                <c:pt idx="22">
                  <c:v>2.4112436161474269E-3</c:v>
                </c:pt>
                <c:pt idx="23">
                  <c:v>9.2445339404825921E-3</c:v>
                </c:pt>
                <c:pt idx="24">
                  <c:v>6.8020629951574011E-3</c:v>
                </c:pt>
                <c:pt idx="25">
                  <c:v>6.0848790369345289E-3</c:v>
                </c:pt>
                <c:pt idx="26">
                  <c:v>2.6478908384568694E-3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B5-4661-978A-2462EA1088F6}"/>
            </c:ext>
          </c:extLst>
        </c:ser>
        <c:ser>
          <c:idx val="2"/>
          <c:order val="1"/>
          <c:tx>
            <c:strRef>
              <c:f>'[rozdział 4 wykresy.xlsx]4.2'!$D$1</c:f>
              <c:strCache>
                <c:ptCount val="1"/>
                <c:pt idx="0">
                  <c:v>2013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104775">
                <a:solidFill>
                  <a:schemeClr val="accent3"/>
                </a:solidFill>
              </a:ln>
              <a:effectLst/>
            </c:spPr>
          </c:marker>
          <c:dPt>
            <c:idx val="46"/>
            <c:marker>
              <c:symbol val="circle"/>
              <c:size val="12"/>
              <c:spPr>
                <a:solidFill>
                  <a:srgbClr val="FF0000"/>
                </a:solidFill>
                <a:ln w="10477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CB5-4661-978A-2462EA1088F6}"/>
              </c:ext>
            </c:extLst>
          </c:dPt>
          <c:dLbls>
            <c:delete val="1"/>
          </c:dLbls>
          <c:xVal>
            <c:numRef>
              <c:f>'[rozdział 4 wykresy.xlsx]4.2'!$B$2:$B$55</c:f>
              <c:numCache>
                <c:formatCode>#,##0</c:formatCode>
                <c:ptCount val="54"/>
                <c:pt idx="0">
                  <c:v>43951.661548417484</c:v>
                </c:pt>
                <c:pt idx="1">
                  <c:v>41640.938027264398</c:v>
                </c:pt>
                <c:pt idx="2">
                  <c:v>15367.6652514303</c:v>
                </c:pt>
                <c:pt idx="3">
                  <c:v>21873.064691959829</c:v>
                </c:pt>
                <c:pt idx="5">
                  <c:v>29127.9324729164</c:v>
                </c:pt>
                <c:pt idx="6">
                  <c:v>45016.562035835785</c:v>
                </c:pt>
                <c:pt idx="7">
                  <c:v>24740.197525696298</c:v>
                </c:pt>
                <c:pt idx="8">
                  <c:v>42122.399026959596</c:v>
                </c:pt>
                <c:pt idx="9">
                  <c:v>37504.590059985901</c:v>
                </c:pt>
                <c:pt idx="10">
                  <c:v>41199.451693691</c:v>
                </c:pt>
                <c:pt idx="11">
                  <c:v>32196.607643469</c:v>
                </c:pt>
                <c:pt idx="12">
                  <c:v>23334.214859773801</c:v>
                </c:pt>
                <c:pt idx="13">
                  <c:v>47712.955608792567</c:v>
                </c:pt>
                <c:pt idx="14">
                  <c:v>37475.415748970103</c:v>
                </c:pt>
                <c:pt idx="15">
                  <c:v>21442.844630024621</c:v>
                </c:pt>
                <c:pt idx="16">
                  <c:v>23078.900533181499</c:v>
                </c:pt>
                <c:pt idx="18">
                  <c:v>47388.180478485403</c:v>
                </c:pt>
                <c:pt idx="19">
                  <c:v>19997.477937538697</c:v>
                </c:pt>
                <c:pt idx="20">
                  <c:v>27747.172511265697</c:v>
                </c:pt>
                <c:pt idx="21">
                  <c:v>18032.387976068498</c:v>
                </c:pt>
                <c:pt idx="22">
                  <c:v>24670.1567035724</c:v>
                </c:pt>
                <c:pt idx="23">
                  <c:v>30815.779174062405</c:v>
                </c:pt>
                <c:pt idx="24">
                  <c:v>34675.82778373357</c:v>
                </c:pt>
                <c:pt idx="25">
                  <c:v>43420.595601418485</c:v>
                </c:pt>
                <c:pt idx="26">
                  <c:v>37739.111053836597</c:v>
                </c:pt>
                <c:pt idx="27">
                  <c:v>44056.254416802003</c:v>
                </c:pt>
                <c:pt idx="28">
                  <c:v>40608.972009342899</c:v>
                </c:pt>
                <c:pt idx="29">
                  <c:v>15695.0177942759</c:v>
                </c:pt>
                <c:pt idx="30">
                  <c:v>20048.987159099521</c:v>
                </c:pt>
                <c:pt idx="32">
                  <c:v>28124.464480282142</c:v>
                </c:pt>
                <c:pt idx="33">
                  <c:v>42482.732455252102</c:v>
                </c:pt>
                <c:pt idx="34">
                  <c:v>25253.7672011471</c:v>
                </c:pt>
                <c:pt idx="35">
                  <c:v>38820.821824728097</c:v>
                </c:pt>
                <c:pt idx="36">
                  <c:v>37216.801899820566</c:v>
                </c:pt>
                <c:pt idx="37">
                  <c:v>42883.686807951701</c:v>
                </c:pt>
                <c:pt idx="38">
                  <c:v>24305.059606893254</c:v>
                </c:pt>
                <c:pt idx="39">
                  <c:v>22706.611896434297</c:v>
                </c:pt>
                <c:pt idx="40">
                  <c:v>44647.235911142103</c:v>
                </c:pt>
                <c:pt idx="41">
                  <c:v>33923.559817118243</c:v>
                </c:pt>
                <c:pt idx="42">
                  <c:v>21832.570741566102</c:v>
                </c:pt>
                <c:pt idx="43">
                  <c:v>24469.622500843561</c:v>
                </c:pt>
                <c:pt idx="45">
                  <c:v>45021.157407733728</c:v>
                </c:pt>
                <c:pt idx="46">
                  <c:v>22835.2204608088</c:v>
                </c:pt>
                <c:pt idx="47">
                  <c:v>25932.933700525999</c:v>
                </c:pt>
                <c:pt idx="48">
                  <c:v>18184.109733303696</c:v>
                </c:pt>
                <c:pt idx="49">
                  <c:v>25758.8626348949</c:v>
                </c:pt>
                <c:pt idx="50">
                  <c:v>27368.172025911801</c:v>
                </c:pt>
                <c:pt idx="51">
                  <c:v>31682.644741177097</c:v>
                </c:pt>
                <c:pt idx="52">
                  <c:v>43540.494391932596</c:v>
                </c:pt>
                <c:pt idx="53">
                  <c:v>36931.474225719503</c:v>
                </c:pt>
              </c:numCache>
            </c:numRef>
          </c:xVal>
          <c:yVal>
            <c:numRef>
              <c:f>'[rozdział 4 wykresy.xlsx]4.2'!$D$2:$D$55</c:f>
              <c:numCache>
                <c:formatCode>General</c:formatCode>
                <c:ptCount val="54"/>
                <c:pt idx="27" formatCode="0.0%">
                  <c:v>5.654968255508255E-3</c:v>
                </c:pt>
                <c:pt idx="28" formatCode="0.0%">
                  <c:v>2.4598531291363762E-3</c:v>
                </c:pt>
                <c:pt idx="29" formatCode="0.0%">
                  <c:v>-1.5210269622620583E-4</c:v>
                </c:pt>
                <c:pt idx="30" formatCode="0.0%">
                  <c:v>-1.1459032317098919E-3</c:v>
                </c:pt>
                <c:pt idx="32" formatCode="0.0%">
                  <c:v>4.0223941803658753E-4</c:v>
                </c:pt>
                <c:pt idx="33" formatCode="0.0%">
                  <c:v>3.0346473119400412E-3</c:v>
                </c:pt>
                <c:pt idx="34" formatCode="0.0%">
                  <c:v>-1.9929191152075446E-3</c:v>
                </c:pt>
                <c:pt idx="35" formatCode="0.0%">
                  <c:v>3.3257940314822721E-3</c:v>
                </c:pt>
                <c:pt idx="36" formatCode="0.0%">
                  <c:v>4.8626676939687857E-4</c:v>
                </c:pt>
                <c:pt idx="37" formatCode="0.0%">
                  <c:v>5.2838569364873304E-3</c:v>
                </c:pt>
                <c:pt idx="38" formatCode="0.0%">
                  <c:v>-6.3718907509507537E-3</c:v>
                </c:pt>
                <c:pt idx="39" formatCode="0.0%">
                  <c:v>4.3163661223086952E-4</c:v>
                </c:pt>
                <c:pt idx="40" formatCode="0.0%">
                  <c:v>-5.3357734235922943E-3</c:v>
                </c:pt>
                <c:pt idx="41" formatCode="0.0%">
                  <c:v>3.0446227506180103E-3</c:v>
                </c:pt>
                <c:pt idx="42" formatCode="0.0%">
                  <c:v>-7.0470519931318332E-3</c:v>
                </c:pt>
                <c:pt idx="43" formatCode="0.0%">
                  <c:v>-5.6552951726249762E-3</c:v>
                </c:pt>
                <c:pt idx="45" formatCode="0.0%">
                  <c:v>1.0013960425100158E-3</c:v>
                </c:pt>
                <c:pt idx="46" formatCode="0.0%">
                  <c:v>-1.474809809698699E-3</c:v>
                </c:pt>
                <c:pt idx="47" formatCode="0.0%">
                  <c:v>-3.4548490081659812E-3</c:v>
                </c:pt>
                <c:pt idx="48" formatCode="0.0%">
                  <c:v>-4.0504345788132374E-4</c:v>
                </c:pt>
                <c:pt idx="49" formatCode="0.0%">
                  <c:v>0</c:v>
                </c:pt>
                <c:pt idx="50" formatCode="0.0%">
                  <c:v>2.3654314775301054E-4</c:v>
                </c:pt>
                <c:pt idx="51" formatCode="0.0%">
                  <c:v>-5.3828880353895712E-3</c:v>
                </c:pt>
                <c:pt idx="52" formatCode="0.0%">
                  <c:v>6.8156895436146192E-3</c:v>
                </c:pt>
                <c:pt idx="53" formatCode="0.0%">
                  <c:v>3.2722170119951132E-3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CB5-4661-978A-2462EA1088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71641592"/>
        <c:axId val="171641984"/>
        <c:extLst/>
      </c:scatterChart>
      <c:valAx>
        <c:axId val="171641592"/>
        <c:scaling>
          <c:orientation val="minMax"/>
          <c:min val="15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pl-PL"/>
                  <a:t>dochód (dolary międzynarodowe 2011)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1641984"/>
        <c:crosses val="autoZero"/>
        <c:crossBetween val="midCat"/>
      </c:valAx>
      <c:valAx>
        <c:axId val="171641984"/>
        <c:scaling>
          <c:orientation val="minMax"/>
          <c:max val="1.0000000000000005E-2"/>
          <c:min val="-5.000000000000007E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Migracja netto jako % populacji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1641592"/>
        <c:crosses val="autoZero"/>
        <c:crossBetween val="midCat"/>
        <c:majorUnit val="5.0000000000000114E-3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347507787509966"/>
          <c:y val="0.12870512436361667"/>
          <c:w val="0.17001450490199391"/>
          <c:h val="0.41027859839862812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Portugalia</a:t>
            </a:r>
          </a:p>
        </c:rich>
      </c:tx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'[weo2008 vs weo2013.xlsx]Arkusz3'!$E$25</c:f>
              <c:strCache>
                <c:ptCount val="1"/>
                <c:pt idx="0">
                  <c:v>przedkryzysowe</c:v>
                </c:pt>
              </c:strCache>
            </c:strRef>
          </c:tx>
          <c:spPr>
            <a:ln w="76200">
              <a:prstDash val="sysDot"/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weo2013.xlsx]Arkusz3'!$F$25:$U$25</c:f>
              <c:numCache>
                <c:formatCode>0%</c:formatCode>
                <c:ptCount val="16"/>
                <c:pt idx="0">
                  <c:v>0.96464018946559382</c:v>
                </c:pt>
                <c:pt idx="1">
                  <c:v>0.9771133839398779</c:v>
                </c:pt>
                <c:pt idx="2">
                  <c:v>0.97757588222494463</c:v>
                </c:pt>
                <c:pt idx="3">
                  <c:v>0.96245546711883811</c:v>
                </c:pt>
                <c:pt idx="4">
                  <c:v>0.97066990713540469</c:v>
                </c:pt>
                <c:pt idx="5">
                  <c:v>0.97400350390183088</c:v>
                </c:pt>
                <c:pt idx="6">
                  <c:v>0.98496014547307142</c:v>
                </c:pt>
                <c:pt idx="7">
                  <c:v>1</c:v>
                </c:pt>
                <c:pt idx="8">
                  <c:v>1.0099312665194466</c:v>
                </c:pt>
                <c:pt idx="9">
                  <c:v>1.0215612334114665</c:v>
                </c:pt>
                <c:pt idx="10">
                  <c:v>1.0418127129266457</c:v>
                </c:pt>
                <c:pt idx="11">
                  <c:v>1.063758784224853</c:v>
                </c:pt>
                <c:pt idx="12">
                  <c:v>1.0864354594156345</c:v>
                </c:pt>
                <c:pt idx="13">
                  <c:v>1.1095955786420693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2-417E-B783-6F020967D9D0}"/>
            </c:ext>
          </c:extLst>
        </c:ser>
        <c:ser>
          <c:idx val="1"/>
          <c:order val="1"/>
          <c:tx>
            <c:strRef>
              <c:f>'[weo2008 vs weo2013.xlsx]Arkusz3'!$E$26</c:f>
              <c:strCache>
                <c:ptCount val="1"/>
                <c:pt idx="0">
                  <c:v>faktyczne</c:v>
                </c:pt>
              </c:strCache>
            </c:strRef>
          </c:tx>
          <c:spPr>
            <a:ln w="762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weo2013.xlsx]Arkusz3'!$F$26:$U$26</c:f>
              <c:numCache>
                <c:formatCode>0%</c:formatCode>
                <c:ptCount val="16"/>
                <c:pt idx="0">
                  <c:v>0.94285664066064845</c:v>
                </c:pt>
                <c:pt idx="1">
                  <c:v>0.9544244375864892</c:v>
                </c:pt>
                <c:pt idx="2">
                  <c:v>0.95650933460228282</c:v>
                </c:pt>
                <c:pt idx="3">
                  <c:v>0.94402259292231538</c:v>
                </c:pt>
                <c:pt idx="4">
                  <c:v>0.95882890039055702</c:v>
                </c:pt>
                <c:pt idx="5">
                  <c:v>0.96438977039709362</c:v>
                </c:pt>
                <c:pt idx="6">
                  <c:v>0.9776030424061386</c:v>
                </c:pt>
                <c:pt idx="7">
                  <c:v>1</c:v>
                </c:pt>
                <c:pt idx="8">
                  <c:v>1.0005479096786003</c:v>
                </c:pt>
                <c:pt idx="9">
                  <c:v>0.9698264382308972</c:v>
                </c:pt>
                <c:pt idx="10">
                  <c:v>0.98778645653878583</c:v>
                </c:pt>
                <c:pt idx="11">
                  <c:v>0.97116839207192041</c:v>
                </c:pt>
                <c:pt idx="12">
                  <c:v>0.93583421256521038</c:v>
                </c:pt>
                <c:pt idx="13">
                  <c:v>0.92588337194814196</c:v>
                </c:pt>
                <c:pt idx="14">
                  <c:v>0.93998119157725357</c:v>
                </c:pt>
                <c:pt idx="15">
                  <c:v>0.95413517573152407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E2-417E-B783-6F020967D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642768"/>
        <c:axId val="171643160"/>
      </c:lineChart>
      <c:catAx>
        <c:axId val="17164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1643160"/>
        <c:crosses val="autoZero"/>
        <c:auto val="1"/>
        <c:lblAlgn val="ctr"/>
        <c:lblOffset val="100"/>
        <c:noMultiLvlLbl val="0"/>
      </c:catAx>
      <c:valAx>
        <c:axId val="17164316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716427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Hiszpania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593285214348212"/>
          <c:y val="4.6655365995917061E-2"/>
          <c:w val="0.83420090121823698"/>
          <c:h val="0.82937893518518635"/>
        </c:manualLayout>
      </c:layout>
      <c:lineChart>
        <c:grouping val="standard"/>
        <c:varyColors val="0"/>
        <c:ser>
          <c:idx val="0"/>
          <c:order val="0"/>
          <c:tx>
            <c:strRef>
              <c:f>'[weo2008 vs weo2013.xlsx]Arkusz3'!$E$31</c:f>
              <c:strCache>
                <c:ptCount val="1"/>
                <c:pt idx="0">
                  <c:v>przedkryzysowe</c:v>
                </c:pt>
              </c:strCache>
            </c:strRef>
          </c:tx>
          <c:spPr>
            <a:ln w="76200">
              <a:prstDash val="sysDot"/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weo2013.xlsx]Arkusz3'!$F$31:$U$31</c:f>
              <c:numCache>
                <c:formatCode>0%</c:formatCode>
                <c:ptCount val="16"/>
                <c:pt idx="0">
                  <c:v>0.88014970109546486</c:v>
                </c:pt>
                <c:pt idx="1">
                  <c:v>0.90198694275506308</c:v>
                </c:pt>
                <c:pt idx="2">
                  <c:v>0.91306607055100852</c:v>
                </c:pt>
                <c:pt idx="3">
                  <c:v>0.92587429317320058</c:v>
                </c:pt>
                <c:pt idx="4">
                  <c:v>0.94072886621559915</c:v>
                </c:pt>
                <c:pt idx="5">
                  <c:v>0.95891455819566551</c:v>
                </c:pt>
                <c:pt idx="6">
                  <c:v>0.98076158449470308</c:v>
                </c:pt>
                <c:pt idx="7">
                  <c:v>1</c:v>
                </c:pt>
                <c:pt idx="8">
                  <c:v>1.0012698647620273</c:v>
                </c:pt>
                <c:pt idx="9">
                  <c:v>1.00292962472603</c:v>
                </c:pt>
                <c:pt idx="10">
                  <c:v>1.0175111998482149</c:v>
                </c:pt>
                <c:pt idx="11">
                  <c:v>1.0382964955698242</c:v>
                </c:pt>
                <c:pt idx="12">
                  <c:v>1.0615369582031298</c:v>
                </c:pt>
                <c:pt idx="13">
                  <c:v>1.0879609925952958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98-4E4C-81A3-8EDDB8C93144}"/>
            </c:ext>
          </c:extLst>
        </c:ser>
        <c:ser>
          <c:idx val="1"/>
          <c:order val="1"/>
          <c:tx>
            <c:strRef>
              <c:f>'[weo2008 vs weo2013.xlsx]Arkusz3'!$E$32</c:f>
              <c:strCache>
                <c:ptCount val="1"/>
                <c:pt idx="0">
                  <c:v>faktyczne</c:v>
                </c:pt>
              </c:strCache>
            </c:strRef>
          </c:tx>
          <c:spPr>
            <a:ln w="762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weo2013.xlsx]Arkusz3'!$F$32:$U$32</c:f>
              <c:numCache>
                <c:formatCode>0%</c:formatCode>
                <c:ptCount val="16"/>
                <c:pt idx="0">
                  <c:v>0.87966036951985604</c:v>
                </c:pt>
                <c:pt idx="1">
                  <c:v>0.90461089737913081</c:v>
                </c:pt>
                <c:pt idx="2">
                  <c:v>0.91489004309146915</c:v>
                </c:pt>
                <c:pt idx="3">
                  <c:v>0.92675335837173922</c:v>
                </c:pt>
                <c:pt idx="4">
                  <c:v>0.94134030425621618</c:v>
                </c:pt>
                <c:pt idx="5">
                  <c:v>0.95836867835007811</c:v>
                </c:pt>
                <c:pt idx="6">
                  <c:v>0.98269411668201934</c:v>
                </c:pt>
                <c:pt idx="7">
                  <c:v>1</c:v>
                </c:pt>
                <c:pt idx="8">
                  <c:v>0.9947350378657257</c:v>
                </c:pt>
                <c:pt idx="9">
                  <c:v>0.95121702078340042</c:v>
                </c:pt>
                <c:pt idx="10">
                  <c:v>0.9474004119379561</c:v>
                </c:pt>
                <c:pt idx="11">
                  <c:v>0.93802647682859375</c:v>
                </c:pt>
                <c:pt idx="12">
                  <c:v>0.91782670283536849</c:v>
                </c:pt>
                <c:pt idx="13">
                  <c:v>0.90992324013240455</c:v>
                </c:pt>
                <c:pt idx="14">
                  <c:v>0.92512805214235083</c:v>
                </c:pt>
                <c:pt idx="15">
                  <c:v>0.94929041299494177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98-4E4C-81A3-8EDDB8C93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643944"/>
        <c:axId val="172275336"/>
      </c:lineChart>
      <c:catAx>
        <c:axId val="171643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2275336"/>
        <c:crosses val="autoZero"/>
        <c:auto val="1"/>
        <c:lblAlgn val="ctr"/>
        <c:lblOffset val="100"/>
        <c:noMultiLvlLbl val="0"/>
      </c:catAx>
      <c:valAx>
        <c:axId val="172275336"/>
        <c:scaling>
          <c:orientation val="minMax"/>
          <c:min val="0.8"/>
        </c:scaling>
        <c:delete val="0"/>
        <c:axPos val="l"/>
        <c:numFmt formatCode="0%" sourceLinked="1"/>
        <c:majorTickMark val="out"/>
        <c:minorTickMark val="none"/>
        <c:tickLblPos val="nextTo"/>
        <c:crossAx val="1716439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Portugalia</a:t>
            </a:r>
          </a:p>
        </c:rich>
      </c:tx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'[weo2008 vs weo2013.xlsx]Arkusz3'!$E$25</c:f>
              <c:strCache>
                <c:ptCount val="1"/>
                <c:pt idx="0">
                  <c:v>przedkryzysowe</c:v>
                </c:pt>
              </c:strCache>
            </c:strRef>
          </c:tx>
          <c:spPr>
            <a:ln w="76200">
              <a:prstDash val="sysDot"/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weo2013.xlsx]Arkusz3'!$F$25:$U$25</c:f>
              <c:numCache>
                <c:formatCode>0%</c:formatCode>
                <c:ptCount val="16"/>
                <c:pt idx="0">
                  <c:v>0.96464018946559249</c:v>
                </c:pt>
                <c:pt idx="1">
                  <c:v>0.9771133839398779</c:v>
                </c:pt>
                <c:pt idx="2">
                  <c:v>0.97757588222494463</c:v>
                </c:pt>
                <c:pt idx="3">
                  <c:v>0.962455467118837</c:v>
                </c:pt>
                <c:pt idx="4">
                  <c:v>0.97066990713540346</c:v>
                </c:pt>
                <c:pt idx="5">
                  <c:v>0.97400350390183088</c:v>
                </c:pt>
                <c:pt idx="6">
                  <c:v>0.98496014547307142</c:v>
                </c:pt>
                <c:pt idx="7">
                  <c:v>1</c:v>
                </c:pt>
                <c:pt idx="8">
                  <c:v>1.0099312665194502</c:v>
                </c:pt>
                <c:pt idx="9">
                  <c:v>1.021561233411469</c:v>
                </c:pt>
                <c:pt idx="10">
                  <c:v>1.0418127129266457</c:v>
                </c:pt>
                <c:pt idx="11">
                  <c:v>1.063758784224853</c:v>
                </c:pt>
                <c:pt idx="12">
                  <c:v>1.0864354594156345</c:v>
                </c:pt>
                <c:pt idx="13">
                  <c:v>1.1095955786420693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D-4D57-9278-EF4DF6F4916F}"/>
            </c:ext>
          </c:extLst>
        </c:ser>
        <c:ser>
          <c:idx val="1"/>
          <c:order val="1"/>
          <c:tx>
            <c:strRef>
              <c:f>'[weo2008 vs weo2013.xlsx]Arkusz3'!$E$26</c:f>
              <c:strCache>
                <c:ptCount val="1"/>
                <c:pt idx="0">
                  <c:v>faktyczne</c:v>
                </c:pt>
              </c:strCache>
            </c:strRef>
          </c:tx>
          <c:spPr>
            <a:ln w="762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weo2013.xlsx]Arkusz3'!$F$26:$U$26</c:f>
              <c:numCache>
                <c:formatCode>0%</c:formatCode>
                <c:ptCount val="16"/>
                <c:pt idx="0">
                  <c:v>0.94285664066064845</c:v>
                </c:pt>
                <c:pt idx="1">
                  <c:v>0.95442443758648743</c:v>
                </c:pt>
                <c:pt idx="2">
                  <c:v>0.95650933460228282</c:v>
                </c:pt>
                <c:pt idx="3">
                  <c:v>0.94402259292231538</c:v>
                </c:pt>
                <c:pt idx="4">
                  <c:v>0.9588289003905559</c:v>
                </c:pt>
                <c:pt idx="5">
                  <c:v>0.96438977039709306</c:v>
                </c:pt>
                <c:pt idx="6">
                  <c:v>0.97760304240613716</c:v>
                </c:pt>
                <c:pt idx="7">
                  <c:v>1</c:v>
                </c:pt>
                <c:pt idx="8">
                  <c:v>1.000547909678597</c:v>
                </c:pt>
                <c:pt idx="9">
                  <c:v>0.96982643823089543</c:v>
                </c:pt>
                <c:pt idx="10">
                  <c:v>0.9877864565387845</c:v>
                </c:pt>
                <c:pt idx="11">
                  <c:v>0.97116839207192041</c:v>
                </c:pt>
                <c:pt idx="12">
                  <c:v>0.93583421256520904</c:v>
                </c:pt>
                <c:pt idx="13">
                  <c:v>0.92588337194814196</c:v>
                </c:pt>
                <c:pt idx="14">
                  <c:v>0.93998119157725357</c:v>
                </c:pt>
                <c:pt idx="15">
                  <c:v>0.95413517573152407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4D-4D57-9278-EF4DF6F49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76904"/>
        <c:axId val="172277296"/>
      </c:lineChart>
      <c:catAx>
        <c:axId val="172276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2277296"/>
        <c:crosses val="autoZero"/>
        <c:auto val="1"/>
        <c:lblAlgn val="ctr"/>
        <c:lblOffset val="100"/>
        <c:noMultiLvlLbl val="0"/>
      </c:catAx>
      <c:valAx>
        <c:axId val="17227729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722769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Hiszpania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593285214348207"/>
          <c:y val="4.6655365995917165E-2"/>
          <c:w val="0.83420090121823698"/>
          <c:h val="0.82937893518518524"/>
        </c:manualLayout>
      </c:layout>
      <c:lineChart>
        <c:grouping val="standard"/>
        <c:varyColors val="0"/>
        <c:ser>
          <c:idx val="0"/>
          <c:order val="0"/>
          <c:tx>
            <c:strRef>
              <c:f>'[weo2008 vs weo2013.xlsx]Arkusz3'!$E$31</c:f>
              <c:strCache>
                <c:ptCount val="1"/>
                <c:pt idx="0">
                  <c:v>przedkryzysowe</c:v>
                </c:pt>
              </c:strCache>
            </c:strRef>
          </c:tx>
          <c:spPr>
            <a:ln w="76200">
              <a:prstDash val="sysDot"/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weo2013.xlsx]Arkusz3'!$F$31:$U$31</c:f>
              <c:numCache>
                <c:formatCode>0%</c:formatCode>
                <c:ptCount val="16"/>
                <c:pt idx="0">
                  <c:v>0.88014970109546486</c:v>
                </c:pt>
                <c:pt idx="1">
                  <c:v>0.90198694275506419</c:v>
                </c:pt>
                <c:pt idx="2">
                  <c:v>0.91306607055100864</c:v>
                </c:pt>
                <c:pt idx="3">
                  <c:v>0.92587429317319869</c:v>
                </c:pt>
                <c:pt idx="4">
                  <c:v>0.94072886621559693</c:v>
                </c:pt>
                <c:pt idx="5">
                  <c:v>0.95891455819566584</c:v>
                </c:pt>
                <c:pt idx="6">
                  <c:v>0.98076158449470308</c:v>
                </c:pt>
                <c:pt idx="7">
                  <c:v>1</c:v>
                </c:pt>
                <c:pt idx="8">
                  <c:v>1.0012698647620273</c:v>
                </c:pt>
                <c:pt idx="9">
                  <c:v>1.00292962472603</c:v>
                </c:pt>
                <c:pt idx="10">
                  <c:v>1.0175111998482149</c:v>
                </c:pt>
                <c:pt idx="11">
                  <c:v>1.0382964955698262</c:v>
                </c:pt>
                <c:pt idx="12">
                  <c:v>1.0615369582031307</c:v>
                </c:pt>
                <c:pt idx="13">
                  <c:v>1.0879609925952958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DE-4C52-BEEE-8D166E1A36C6}"/>
            </c:ext>
          </c:extLst>
        </c:ser>
        <c:ser>
          <c:idx val="1"/>
          <c:order val="1"/>
          <c:tx>
            <c:strRef>
              <c:f>'[weo2008 vs weo2013.xlsx]Arkusz3'!$E$32</c:f>
              <c:strCache>
                <c:ptCount val="1"/>
                <c:pt idx="0">
                  <c:v>faktyczne</c:v>
                </c:pt>
              </c:strCache>
            </c:strRef>
          </c:tx>
          <c:spPr>
            <a:ln w="762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cat>
            <c:numRef>
              <c:f>'[weo2008 vs weo2013.xlsx]Arkusz3'!$F$24:$U$24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'[weo2008 vs weo2013.xlsx]Arkusz3'!$F$32:$U$32</c:f>
              <c:numCache>
                <c:formatCode>0%</c:formatCode>
                <c:ptCount val="16"/>
                <c:pt idx="0">
                  <c:v>0.87966036951985604</c:v>
                </c:pt>
                <c:pt idx="1">
                  <c:v>0.90461089737912947</c:v>
                </c:pt>
                <c:pt idx="2">
                  <c:v>0.91489004309146915</c:v>
                </c:pt>
                <c:pt idx="3">
                  <c:v>0.92675335837173922</c:v>
                </c:pt>
                <c:pt idx="4">
                  <c:v>0.94134030425621618</c:v>
                </c:pt>
                <c:pt idx="5">
                  <c:v>0.95836867835007711</c:v>
                </c:pt>
                <c:pt idx="6">
                  <c:v>0.98269411668201823</c:v>
                </c:pt>
                <c:pt idx="7">
                  <c:v>1</c:v>
                </c:pt>
                <c:pt idx="8">
                  <c:v>0.99473503786572559</c:v>
                </c:pt>
                <c:pt idx="9">
                  <c:v>0.95121702078340042</c:v>
                </c:pt>
                <c:pt idx="10">
                  <c:v>0.94740041193795721</c:v>
                </c:pt>
                <c:pt idx="11">
                  <c:v>0.93802647682859197</c:v>
                </c:pt>
                <c:pt idx="12">
                  <c:v>0.91782670283536893</c:v>
                </c:pt>
                <c:pt idx="13">
                  <c:v>0.90992324013240455</c:v>
                </c:pt>
                <c:pt idx="14">
                  <c:v>0.92512805214235083</c:v>
                </c:pt>
                <c:pt idx="15">
                  <c:v>0.94929041299494077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DE-4C52-BEEE-8D166E1A3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78080"/>
        <c:axId val="172278472"/>
      </c:lineChart>
      <c:catAx>
        <c:axId val="17227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2278472"/>
        <c:crosses val="autoZero"/>
        <c:auto val="1"/>
        <c:lblAlgn val="ctr"/>
        <c:lblOffset val="100"/>
        <c:noMultiLvlLbl val="0"/>
      </c:catAx>
      <c:valAx>
        <c:axId val="172278472"/>
        <c:scaling>
          <c:orientation val="minMax"/>
          <c:min val="0.8"/>
        </c:scaling>
        <c:delete val="0"/>
        <c:axPos val="l"/>
        <c:numFmt formatCode="0%" sourceLinked="1"/>
        <c:majorTickMark val="out"/>
        <c:minorTickMark val="none"/>
        <c:tickLblPos val="nextTo"/>
        <c:crossAx val="1722780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83433348978967E-2"/>
          <c:y val="0.17642741421521585"/>
          <c:w val="0.88556391282066538"/>
          <c:h val="0.49804872165746089"/>
        </c:manualLayout>
      </c:layout>
      <c:lineChart>
        <c:grouping val="standard"/>
        <c:varyColors val="0"/>
        <c:ser>
          <c:idx val="0"/>
          <c:order val="0"/>
          <c:tx>
            <c:strRef>
              <c:f>'4.1'!$B$1</c:f>
              <c:strCache>
                <c:ptCount val="1"/>
                <c:pt idx="0">
                  <c:v>Obniżenie wieku emerytalnego do 60/65 lat (kob./mężcz.)</c:v>
                </c:pt>
              </c:strCache>
            </c:strRef>
          </c:tx>
          <c:spPr>
            <a:ln w="762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2.0578703703703953E-2"/>
                  <c:y val="5.6444444444444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07-4EAE-A4B8-B54A71F6025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'4.1'!$A$2:$A$27</c:f>
              <c:numCache>
                <c:formatCode>General</c:formatCode>
                <c:ptCount val="2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</c:numCache>
            </c:numRef>
          </c:cat>
          <c:val>
            <c:numRef>
              <c:f>'4.1'!$B$2:$B$27</c:f>
              <c:numCache>
                <c:formatCode>#,##0</c:formatCode>
                <c:ptCount val="26"/>
                <c:pt idx="0">
                  <c:v>0</c:v>
                </c:pt>
                <c:pt idx="1">
                  <c:v>-237208</c:v>
                </c:pt>
                <c:pt idx="2">
                  <c:v>-488499</c:v>
                </c:pt>
                <c:pt idx="3">
                  <c:v>-736321</c:v>
                </c:pt>
                <c:pt idx="4">
                  <c:v>-981224</c:v>
                </c:pt>
                <c:pt idx="5">
                  <c:v>-1227032</c:v>
                </c:pt>
                <c:pt idx="6">
                  <c:v>-1454141</c:v>
                </c:pt>
                <c:pt idx="7">
                  <c:v>-1663309</c:v>
                </c:pt>
                <c:pt idx="8">
                  <c:v>-1851540</c:v>
                </c:pt>
                <c:pt idx="9">
                  <c:v>-2008745</c:v>
                </c:pt>
                <c:pt idx="10">
                  <c:v>-2122688</c:v>
                </c:pt>
                <c:pt idx="11">
                  <c:v>-2192399</c:v>
                </c:pt>
                <c:pt idx="12">
                  <c:v>-2249310</c:v>
                </c:pt>
                <c:pt idx="13">
                  <c:v>-2322875</c:v>
                </c:pt>
                <c:pt idx="14">
                  <c:v>-2412327</c:v>
                </c:pt>
                <c:pt idx="15">
                  <c:v>-2510495</c:v>
                </c:pt>
                <c:pt idx="16">
                  <c:v>-2641030</c:v>
                </c:pt>
                <c:pt idx="17">
                  <c:v>-2778889</c:v>
                </c:pt>
                <c:pt idx="18">
                  <c:v>-2933911</c:v>
                </c:pt>
                <c:pt idx="19">
                  <c:v>-3106232</c:v>
                </c:pt>
                <c:pt idx="20">
                  <c:v>-3299254</c:v>
                </c:pt>
                <c:pt idx="21">
                  <c:v>-3507923</c:v>
                </c:pt>
                <c:pt idx="22">
                  <c:v>-3726158</c:v>
                </c:pt>
                <c:pt idx="23">
                  <c:v>-3957585</c:v>
                </c:pt>
                <c:pt idx="24">
                  <c:v>-4210170</c:v>
                </c:pt>
                <c:pt idx="25">
                  <c:v>-4478473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07-4EAE-A4B8-B54A71F6025C}"/>
            </c:ext>
          </c:extLst>
        </c:ser>
        <c:ser>
          <c:idx val="1"/>
          <c:order val="1"/>
          <c:tx>
            <c:strRef>
              <c:f>'4.1'!$C$1</c:f>
              <c:strCache>
                <c:ptCount val="1"/>
                <c:pt idx="0">
                  <c:v>Obecny stopniowo rosnący wiek emerytalny 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2.3518518518518626E-2"/>
                  <c:y val="6.585185185185181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07-4EAE-A4B8-B54A71F602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'4.1'!$A$2:$A$27</c:f>
              <c:numCache>
                <c:formatCode>General</c:formatCode>
                <c:ptCount val="2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</c:numCache>
            </c:numRef>
          </c:cat>
          <c:val>
            <c:numRef>
              <c:f>'4.1'!$C$2:$C$27</c:f>
              <c:numCache>
                <c:formatCode>#,##0</c:formatCode>
                <c:ptCount val="26"/>
                <c:pt idx="0">
                  <c:v>0</c:v>
                </c:pt>
                <c:pt idx="1">
                  <c:v>-89738.75</c:v>
                </c:pt>
                <c:pt idx="2">
                  <c:v>-203703.25</c:v>
                </c:pt>
                <c:pt idx="3">
                  <c:v>-318062.25</c:v>
                </c:pt>
                <c:pt idx="4">
                  <c:v>-442039.5</c:v>
                </c:pt>
                <c:pt idx="5">
                  <c:v>-578003.75</c:v>
                </c:pt>
                <c:pt idx="6">
                  <c:v>-769154.75</c:v>
                </c:pt>
                <c:pt idx="7">
                  <c:v>-946873.75</c:v>
                </c:pt>
                <c:pt idx="8">
                  <c:v>-1111905.5</c:v>
                </c:pt>
                <c:pt idx="9">
                  <c:v>-1248082.75</c:v>
                </c:pt>
                <c:pt idx="10">
                  <c:v>-1351286.75</c:v>
                </c:pt>
                <c:pt idx="11">
                  <c:v>-1415369.75</c:v>
                </c:pt>
                <c:pt idx="12">
                  <c:v>-1463899.75</c:v>
                </c:pt>
                <c:pt idx="13">
                  <c:v>-1513243.75</c:v>
                </c:pt>
                <c:pt idx="14">
                  <c:v>-1562777.75</c:v>
                </c:pt>
                <c:pt idx="15">
                  <c:v>-1607915.75</c:v>
                </c:pt>
                <c:pt idx="16">
                  <c:v>-1675929</c:v>
                </c:pt>
                <c:pt idx="17">
                  <c:v>-1757574.75</c:v>
                </c:pt>
                <c:pt idx="18">
                  <c:v>-1830630.75</c:v>
                </c:pt>
                <c:pt idx="19">
                  <c:v>-1905825.25</c:v>
                </c:pt>
                <c:pt idx="20">
                  <c:v>-1982401</c:v>
                </c:pt>
                <c:pt idx="21">
                  <c:v>-2062761.75</c:v>
                </c:pt>
                <c:pt idx="22">
                  <c:v>-2093819.25</c:v>
                </c:pt>
                <c:pt idx="23">
                  <c:v>-2192281.75</c:v>
                </c:pt>
                <c:pt idx="24">
                  <c:v>-2304024</c:v>
                </c:pt>
                <c:pt idx="25">
                  <c:v>-2433745.75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07-4EAE-A4B8-B54A71F60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812984"/>
        <c:axId val="172813376"/>
      </c:lineChart>
      <c:catAx>
        <c:axId val="17281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pl-PL"/>
          </a:p>
        </c:txPr>
        <c:crossAx val="172813376"/>
        <c:crosses val="autoZero"/>
        <c:auto val="1"/>
        <c:lblAlgn val="ctr"/>
        <c:lblOffset val="100"/>
        <c:tickLblSkip val="5"/>
        <c:noMultiLvlLbl val="0"/>
      </c:catAx>
      <c:valAx>
        <c:axId val="172813376"/>
        <c:scaling>
          <c:orientation val="minMax"/>
          <c:max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pl-PL"/>
          </a:p>
        </c:txPr>
        <c:crossAx val="172812984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2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100">
          <a:latin typeface="Calibri Light" panose="020F0302020204030204" pitchFamily="34" charset="0"/>
        </a:defRPr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'4.5 (3)'!$A$3</c:f>
              <c:strCache>
                <c:ptCount val="1"/>
                <c:pt idx="0">
                  <c:v>Niemcy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'4.5 (3)'!$B$1:$H$2</c:f>
              <c:multiLvlStrCache>
                <c:ptCount val="7"/>
                <c:lvl>
                  <c:pt idx="0">
                    <c:v>Ogółem</c:v>
                  </c:pt>
                  <c:pt idx="1">
                    <c:v>Mężczyźni</c:v>
                  </c:pt>
                  <c:pt idx="2">
                    <c:v>Kobiety</c:v>
                  </c:pt>
                  <c:pt idx="3">
                    <c:v>Mężczyźni</c:v>
                  </c:pt>
                  <c:pt idx="4">
                    <c:v>Kobiety</c:v>
                  </c:pt>
                  <c:pt idx="5">
                    <c:v>Mężczyźni</c:v>
                  </c:pt>
                  <c:pt idx="6">
                    <c:v>Kobiety</c:v>
                  </c:pt>
                </c:lvl>
                <c:lvl>
                  <c:pt idx="0">
                    <c:v>20−64</c:v>
                  </c:pt>
                  <c:pt idx="1">
                    <c:v>20−29</c:v>
                  </c:pt>
                  <c:pt idx="3">
                    <c:v>30−54</c:v>
                  </c:pt>
                  <c:pt idx="5">
                    <c:v>55+</c:v>
                  </c:pt>
                </c:lvl>
              </c:multiLvlStrCache>
            </c:multiLvlStrRef>
          </c:cat>
          <c:val>
            <c:numRef>
              <c:f>'4.5 (3)'!$B$3:$H$3</c:f>
              <c:numCache>
                <c:formatCode>0%</c:formatCode>
                <c:ptCount val="7"/>
                <c:pt idx="0">
                  <c:v>0.77700000000000102</c:v>
                </c:pt>
                <c:pt idx="1">
                  <c:v>0.73120771347582392</c:v>
                </c:pt>
                <c:pt idx="2">
                  <c:v>0.69186197353627965</c:v>
                </c:pt>
                <c:pt idx="3">
                  <c:v>0.89360247277091287</c:v>
                </c:pt>
                <c:pt idx="4">
                  <c:v>0.79522850174954929</c:v>
                </c:pt>
                <c:pt idx="5">
                  <c:v>0.34558307785667614</c:v>
                </c:pt>
                <c:pt idx="6">
                  <c:v>0.24686040407575421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0-40EA-A9EB-7D3EACED7EFF}"/>
            </c:ext>
          </c:extLst>
        </c:ser>
        <c:ser>
          <c:idx val="3"/>
          <c:order val="1"/>
          <c:tx>
            <c:strRef>
              <c:f>'4.5 (3)'!$A$6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'4.5 (3)'!$B$1:$H$2</c:f>
              <c:multiLvlStrCache>
                <c:ptCount val="7"/>
                <c:lvl>
                  <c:pt idx="0">
                    <c:v>Ogółem</c:v>
                  </c:pt>
                  <c:pt idx="1">
                    <c:v>Mężczyźni</c:v>
                  </c:pt>
                  <c:pt idx="2">
                    <c:v>Kobiety</c:v>
                  </c:pt>
                  <c:pt idx="3">
                    <c:v>Mężczyźni</c:v>
                  </c:pt>
                  <c:pt idx="4">
                    <c:v>Kobiety</c:v>
                  </c:pt>
                  <c:pt idx="5">
                    <c:v>Mężczyźni</c:v>
                  </c:pt>
                  <c:pt idx="6">
                    <c:v>Kobiety</c:v>
                  </c:pt>
                </c:lvl>
                <c:lvl>
                  <c:pt idx="0">
                    <c:v>20−64</c:v>
                  </c:pt>
                  <c:pt idx="1">
                    <c:v>20−29</c:v>
                  </c:pt>
                  <c:pt idx="3">
                    <c:v>30−54</c:v>
                  </c:pt>
                  <c:pt idx="5">
                    <c:v>55+</c:v>
                  </c:pt>
                </c:lvl>
              </c:multiLvlStrCache>
            </c:multiLvlStrRef>
          </c:cat>
          <c:val>
            <c:numRef>
              <c:f>'4.5 (3)'!$B$6:$H$6</c:f>
              <c:numCache>
                <c:formatCode>0%</c:formatCode>
                <c:ptCount val="7"/>
                <c:pt idx="0">
                  <c:v>0.66500000000000103</c:v>
                </c:pt>
                <c:pt idx="1">
                  <c:v>0.67036215816703626</c:v>
                </c:pt>
                <c:pt idx="2">
                  <c:v>0.52881075491209928</c:v>
                </c:pt>
                <c:pt idx="3">
                  <c:v>0.84442315418611125</c:v>
                </c:pt>
                <c:pt idx="4">
                  <c:v>0.73769826401898475</c:v>
                </c:pt>
                <c:pt idx="5">
                  <c:v>0.32167876037724141</c:v>
                </c:pt>
                <c:pt idx="6">
                  <c:v>0.16427362217066888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B0-40EA-A9EB-7D3EACED7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814160"/>
        <c:axId val="172814552"/>
      </c:barChart>
      <c:catAx>
        <c:axId val="17281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000" b="0"/>
            </a:pPr>
            <a:endParaRPr lang="pl-PL"/>
          </a:p>
        </c:txPr>
        <c:crossAx val="172814552"/>
        <c:crosses val="autoZero"/>
        <c:auto val="1"/>
        <c:lblAlgn val="ctr"/>
        <c:lblOffset val="100"/>
        <c:noMultiLvlLbl val="0"/>
      </c:catAx>
      <c:valAx>
        <c:axId val="172814552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281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Calibri Light" panose="020F0302020204030204" pitchFamily="34" charset="0"/>
        </a:defRPr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'4.5 (3)'!$A$3</c:f>
              <c:strCache>
                <c:ptCount val="1"/>
                <c:pt idx="0">
                  <c:v>Niemcy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'4.5 (3)'!$B$1:$H$2</c:f>
              <c:multiLvlStrCache>
                <c:ptCount val="7"/>
                <c:lvl>
                  <c:pt idx="0">
                    <c:v>Ogółem</c:v>
                  </c:pt>
                  <c:pt idx="1">
                    <c:v>Mężczyźni</c:v>
                  </c:pt>
                  <c:pt idx="2">
                    <c:v>Kobiety</c:v>
                  </c:pt>
                  <c:pt idx="3">
                    <c:v>Mężczyźni</c:v>
                  </c:pt>
                  <c:pt idx="4">
                    <c:v>Kobiety</c:v>
                  </c:pt>
                  <c:pt idx="5">
                    <c:v>Mężczyźni</c:v>
                  </c:pt>
                  <c:pt idx="6">
                    <c:v>Kobiety</c:v>
                  </c:pt>
                </c:lvl>
                <c:lvl>
                  <c:pt idx="0">
                    <c:v>20−64</c:v>
                  </c:pt>
                  <c:pt idx="1">
                    <c:v>20−29</c:v>
                  </c:pt>
                  <c:pt idx="3">
                    <c:v>30−54</c:v>
                  </c:pt>
                  <c:pt idx="5">
                    <c:v>55+</c:v>
                  </c:pt>
                </c:lvl>
              </c:multiLvlStrCache>
            </c:multiLvlStrRef>
          </c:cat>
          <c:val>
            <c:numRef>
              <c:f>'4.5 (3)'!$B$3:$H$3</c:f>
              <c:numCache>
                <c:formatCode>0%</c:formatCode>
                <c:ptCount val="7"/>
                <c:pt idx="0">
                  <c:v>0.77700000000000002</c:v>
                </c:pt>
                <c:pt idx="1">
                  <c:v>0.73120771347582292</c:v>
                </c:pt>
                <c:pt idx="2">
                  <c:v>0.69186197353627954</c:v>
                </c:pt>
                <c:pt idx="3">
                  <c:v>0.89360247277091287</c:v>
                </c:pt>
                <c:pt idx="4">
                  <c:v>0.79522850174954929</c:v>
                </c:pt>
                <c:pt idx="5">
                  <c:v>0.34558307785667564</c:v>
                </c:pt>
                <c:pt idx="6">
                  <c:v>0.24686040407575408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C-4B17-B5B2-5BEDA19974E6}"/>
            </c:ext>
          </c:extLst>
        </c:ser>
        <c:ser>
          <c:idx val="3"/>
          <c:order val="1"/>
          <c:tx>
            <c:strRef>
              <c:f>'4.5 (3)'!$A$6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'4.5 (3)'!$B$1:$H$2</c:f>
              <c:multiLvlStrCache>
                <c:ptCount val="7"/>
                <c:lvl>
                  <c:pt idx="0">
                    <c:v>Ogółem</c:v>
                  </c:pt>
                  <c:pt idx="1">
                    <c:v>Mężczyźni</c:v>
                  </c:pt>
                  <c:pt idx="2">
                    <c:v>Kobiety</c:v>
                  </c:pt>
                  <c:pt idx="3">
                    <c:v>Mężczyźni</c:v>
                  </c:pt>
                  <c:pt idx="4">
                    <c:v>Kobiety</c:v>
                  </c:pt>
                  <c:pt idx="5">
                    <c:v>Mężczyźni</c:v>
                  </c:pt>
                  <c:pt idx="6">
                    <c:v>Kobiety</c:v>
                  </c:pt>
                </c:lvl>
                <c:lvl>
                  <c:pt idx="0">
                    <c:v>20−64</c:v>
                  </c:pt>
                  <c:pt idx="1">
                    <c:v>20−29</c:v>
                  </c:pt>
                  <c:pt idx="3">
                    <c:v>30−54</c:v>
                  </c:pt>
                  <c:pt idx="5">
                    <c:v>55+</c:v>
                  </c:pt>
                </c:lvl>
              </c:multiLvlStrCache>
            </c:multiLvlStrRef>
          </c:cat>
          <c:val>
            <c:numRef>
              <c:f>'4.5 (3)'!$B$6:$H$6</c:f>
              <c:numCache>
                <c:formatCode>0%</c:formatCode>
                <c:ptCount val="7"/>
                <c:pt idx="0">
                  <c:v>0.66500000000000004</c:v>
                </c:pt>
                <c:pt idx="1">
                  <c:v>0.67036215816703626</c:v>
                </c:pt>
                <c:pt idx="2">
                  <c:v>0.52881075491209928</c:v>
                </c:pt>
                <c:pt idx="3">
                  <c:v>0.84442315418611125</c:v>
                </c:pt>
                <c:pt idx="4">
                  <c:v>0.73769826401898342</c:v>
                </c:pt>
                <c:pt idx="5">
                  <c:v>0.32167876037724008</c:v>
                </c:pt>
                <c:pt idx="6">
                  <c:v>0.16427362217066901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5C-4B17-B5B2-5BEDA1997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815336"/>
        <c:axId val="173140840"/>
      </c:barChart>
      <c:catAx>
        <c:axId val="17281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000" b="0"/>
            </a:pPr>
            <a:endParaRPr lang="pl-PL"/>
          </a:p>
        </c:txPr>
        <c:crossAx val="173140840"/>
        <c:crosses val="autoZero"/>
        <c:auto val="1"/>
        <c:lblAlgn val="ctr"/>
        <c:lblOffset val="100"/>
        <c:noMultiLvlLbl val="0"/>
      </c:catAx>
      <c:valAx>
        <c:axId val="173140840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281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Calibri Light" panose="020F0302020204030204" pitchFamily="34" charset="0"/>
        </a:defRPr>
      </a:pPr>
      <a:endParaRPr lang="pl-P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'[rozdział 5 wykresy.xlsx]5.2'!$C$7</c:f>
              <c:strCache>
                <c:ptCount val="1"/>
                <c:pt idx="0">
                  <c:v>Niemcy</c:v>
                </c:pt>
              </c:strCache>
            </c:strRef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dPt>
            <c:idx val="19"/>
            <c:bubble3D val="0"/>
            <c:spPr>
              <a:ln w="50800">
                <a:solidFill>
                  <a:schemeClr val="tx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933C-4D36-A326-5C96AB0B4CC5}"/>
              </c:ext>
            </c:extLst>
          </c:dPt>
          <c:dPt>
            <c:idx val="20"/>
            <c:bubble3D val="0"/>
            <c:spPr>
              <a:ln w="50800">
                <a:solidFill>
                  <a:schemeClr val="tx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933C-4D36-A326-5C96AB0B4CC5}"/>
              </c:ext>
            </c:extLst>
          </c:dPt>
          <c:cat>
            <c:strRef>
              <c:f>'[rozdział 5 wykresy.xlsx]5.2'!$D$6:$X$6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2015P</c:v>
                </c:pt>
                <c:pt idx="20">
                  <c:v>2016P</c:v>
                </c:pt>
              </c:strCache>
            </c:strRef>
          </c:cat>
          <c:val>
            <c:numRef>
              <c:f>'[rozdział 5 wykresy.xlsx]5.2'!$D$7:$X$7</c:f>
              <c:numCache>
                <c:formatCode>0.0%</c:formatCode>
                <c:ptCount val="21"/>
                <c:pt idx="0">
                  <c:v>-1.0626992561104658E-3</c:v>
                </c:pt>
                <c:pt idx="1">
                  <c:v>1.0638297872340462E-2</c:v>
                </c:pt>
                <c:pt idx="2">
                  <c:v>4.2105263157894424E-3</c:v>
                </c:pt>
                <c:pt idx="3">
                  <c:v>2.0964360587001404E-3</c:v>
                </c:pt>
                <c:pt idx="4">
                  <c:v>8.3682008368202495E-3</c:v>
                </c:pt>
                <c:pt idx="5">
                  <c:v>1.1410788381742703E-2</c:v>
                </c:pt>
                <c:pt idx="6">
                  <c:v>-2.051282051282138E-3</c:v>
                </c:pt>
                <c:pt idx="7">
                  <c:v>-4.1109969167522076E-3</c:v>
                </c:pt>
                <c:pt idx="8">
                  <c:v>7.2239422084621344E-3</c:v>
                </c:pt>
                <c:pt idx="9">
                  <c:v>4.098360655737667E-3</c:v>
                </c:pt>
                <c:pt idx="10">
                  <c:v>2.7551020408163349E-2</c:v>
                </c:pt>
                <c:pt idx="11">
                  <c:v>1.7874875868917613E-2</c:v>
                </c:pt>
                <c:pt idx="12">
                  <c:v>-9.7560975609745223E-4</c:v>
                </c:pt>
                <c:pt idx="13">
                  <c:v>-5.7617187500000014E-2</c:v>
                </c:pt>
                <c:pt idx="14">
                  <c:v>3.6269430051813406E-2</c:v>
                </c:pt>
                <c:pt idx="15">
                  <c:v>2.4000000000000032E-2</c:v>
                </c:pt>
                <c:pt idx="16">
                  <c:v>-5.8593750000001197E-3</c:v>
                </c:pt>
                <c:pt idx="17">
                  <c:v>-4.9115913555992765E-3</c:v>
                </c:pt>
                <c:pt idx="18">
                  <c:v>7.8973346495556651E-3</c:v>
                </c:pt>
                <c:pt idx="19">
                  <c:v>9.7943192948091208E-3</c:v>
                </c:pt>
                <c:pt idx="20">
                  <c:v>1.1639185257032159E-2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3C-4D36-A326-5C96AB0B4CC5}"/>
            </c:ext>
          </c:extLst>
        </c:ser>
        <c:ser>
          <c:idx val="1"/>
          <c:order val="1"/>
          <c:tx>
            <c:strRef>
              <c:f>'[rozdział 5 wykresy.xlsx]5.2'!$C$8</c:f>
              <c:strCache>
                <c:ptCount val="1"/>
                <c:pt idx="0">
                  <c:v>UE-15</c:v>
                </c:pt>
              </c:strCache>
            </c:strRef>
          </c:tx>
          <c:spPr>
            <a:ln w="50800">
              <a:solidFill>
                <a:schemeClr val="accent1"/>
              </a:solidFill>
            </a:ln>
          </c:spPr>
          <c:marker>
            <c:symbol val="none"/>
          </c:marker>
          <c:dPt>
            <c:idx val="19"/>
            <c:bubble3D val="0"/>
            <c:spPr>
              <a:ln w="50800">
                <a:solidFill>
                  <a:schemeClr val="accent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6-933C-4D36-A326-5C96AB0B4CC5}"/>
              </c:ext>
            </c:extLst>
          </c:dPt>
          <c:dPt>
            <c:idx val="20"/>
            <c:bubble3D val="0"/>
            <c:spPr>
              <a:ln w="50800">
                <a:solidFill>
                  <a:schemeClr val="accent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8-933C-4D36-A326-5C96AB0B4CC5}"/>
              </c:ext>
            </c:extLst>
          </c:dPt>
          <c:cat>
            <c:strRef>
              <c:f>'[rozdział 5 wykresy.xlsx]5.2'!$D$6:$X$6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2015P</c:v>
                </c:pt>
                <c:pt idx="20">
                  <c:v>2016P</c:v>
                </c:pt>
              </c:strCache>
            </c:strRef>
          </c:cat>
          <c:val>
            <c:numRef>
              <c:f>'[rozdział 5 wykresy.xlsx]5.2'!$D$8:$X$8</c:f>
              <c:numCache>
                <c:formatCode>0.0%</c:formatCode>
                <c:ptCount val="21"/>
                <c:pt idx="0">
                  <c:v>6.4446831364124504E-3</c:v>
                </c:pt>
                <c:pt idx="1">
                  <c:v>1.173959445037354E-2</c:v>
                </c:pt>
                <c:pt idx="2">
                  <c:v>1.1603375527426301E-2</c:v>
                </c:pt>
                <c:pt idx="3">
                  <c:v>1.0427528675703868E-2</c:v>
                </c:pt>
                <c:pt idx="4">
                  <c:v>1.4447884416924683E-2</c:v>
                </c:pt>
                <c:pt idx="5">
                  <c:v>5.0864699898269909E-3</c:v>
                </c:pt>
                <c:pt idx="6">
                  <c:v>0</c:v>
                </c:pt>
                <c:pt idx="7">
                  <c:v>3.0364372469635684E-3</c:v>
                </c:pt>
                <c:pt idx="8">
                  <c:v>1.009081735620576E-2</c:v>
                </c:pt>
                <c:pt idx="9">
                  <c:v>5.9940059940060131E-3</c:v>
                </c:pt>
                <c:pt idx="10">
                  <c:v>1.3902681231380316E-2</c:v>
                </c:pt>
                <c:pt idx="11">
                  <c:v>8.8148873653282351E-3</c:v>
                </c:pt>
                <c:pt idx="12">
                  <c:v>-9.7087378640776708E-3</c:v>
                </c:pt>
                <c:pt idx="13">
                  <c:v>-3.8235294117647152E-2</c:v>
                </c:pt>
                <c:pt idx="14">
                  <c:v>1.9367991845056241E-2</c:v>
                </c:pt>
                <c:pt idx="15">
                  <c:v>1.0999999999999894E-2</c:v>
                </c:pt>
                <c:pt idx="16">
                  <c:v>-6.9238377843717945E-3</c:v>
                </c:pt>
                <c:pt idx="17">
                  <c:v>-9.9601593625509239E-4</c:v>
                </c:pt>
                <c:pt idx="18">
                  <c:v>3.9880358923230002E-3</c:v>
                </c:pt>
                <c:pt idx="19">
                  <c:v>7.9443892750743639E-3</c:v>
                </c:pt>
                <c:pt idx="20">
                  <c:v>9.8522167487684921E-3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33C-4D36-A326-5C96AB0B4CC5}"/>
            </c:ext>
          </c:extLst>
        </c:ser>
        <c:ser>
          <c:idx val="2"/>
          <c:order val="2"/>
          <c:tx>
            <c:strRef>
              <c:f>'[rozdział 5 wykresy.xlsx]5.2'!$C$9</c:f>
              <c:strCache>
                <c:ptCount val="1"/>
                <c:pt idx="0">
                  <c:v>Polska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dPt>
            <c:idx val="19"/>
            <c:bubble3D val="0"/>
            <c:spPr>
              <a:ln w="50800">
                <a:solidFill>
                  <a:srgbClr val="FF00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933C-4D36-A326-5C96AB0B4CC5}"/>
              </c:ext>
            </c:extLst>
          </c:dPt>
          <c:dPt>
            <c:idx val="20"/>
            <c:bubble3D val="0"/>
            <c:spPr>
              <a:ln w="50800">
                <a:solidFill>
                  <a:srgbClr val="FF00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D-933C-4D36-A326-5C96AB0B4CC5}"/>
              </c:ext>
            </c:extLst>
          </c:dPt>
          <c:cat>
            <c:strRef>
              <c:f>'[rozdział 5 wykresy.xlsx]5.2'!$D$6:$X$6</c:f>
              <c:strCache>
                <c:ptCount val="2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2015P</c:v>
                </c:pt>
                <c:pt idx="20">
                  <c:v>2016P</c:v>
                </c:pt>
              </c:strCache>
            </c:strRef>
          </c:cat>
          <c:val>
            <c:numRef>
              <c:f>'[rozdział 5 wykresy.xlsx]5.2'!$D$9:$X$9</c:f>
              <c:numCache>
                <c:formatCode>0.0%</c:formatCode>
                <c:ptCount val="21"/>
                <c:pt idx="0">
                  <c:v>4.4096728307254723E-2</c:v>
                </c:pt>
                <c:pt idx="1">
                  <c:v>3.8147138964577582E-2</c:v>
                </c:pt>
                <c:pt idx="2">
                  <c:v>1.7060367454068141E-2</c:v>
                </c:pt>
                <c:pt idx="3">
                  <c:v>4.3870967741935572E-2</c:v>
                </c:pt>
                <c:pt idx="4">
                  <c:v>3.0902348578492118E-2</c:v>
                </c:pt>
                <c:pt idx="5">
                  <c:v>1.079136690647473E-2</c:v>
                </c:pt>
                <c:pt idx="6">
                  <c:v>2.6097271648873294E-2</c:v>
                </c:pt>
                <c:pt idx="7">
                  <c:v>3.352601156069368E-2</c:v>
                </c:pt>
                <c:pt idx="8">
                  <c:v>3.4675615212527898E-2</c:v>
                </c:pt>
                <c:pt idx="9">
                  <c:v>1.0810810810810721E-2</c:v>
                </c:pt>
                <c:pt idx="10">
                  <c:v>2.7807486631016072E-2</c:v>
                </c:pt>
                <c:pt idx="11">
                  <c:v>2.1852237252861811E-2</c:v>
                </c:pt>
                <c:pt idx="12">
                  <c:v>-8.1466395112016771E-3</c:v>
                </c:pt>
                <c:pt idx="13">
                  <c:v>-1.0266940451746358E-3</c:v>
                </c:pt>
                <c:pt idx="14">
                  <c:v>2.7749229188078144E-2</c:v>
                </c:pt>
                <c:pt idx="15">
                  <c:v>1.8000000000000023E-2</c:v>
                </c:pt>
                <c:pt idx="16">
                  <c:v>-4.9115913555992765E-3</c:v>
                </c:pt>
                <c:pt idx="17">
                  <c:v>-2.9615004935833471E-3</c:v>
                </c:pt>
                <c:pt idx="18">
                  <c:v>2.9702970297029794E-3</c:v>
                </c:pt>
                <c:pt idx="19">
                  <c:v>4.935834155972439E-3</c:v>
                </c:pt>
                <c:pt idx="20">
                  <c:v>6.8762278978389399E-3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33C-4D36-A326-5C96AB0B4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41624"/>
        <c:axId val="173142016"/>
      </c:lineChart>
      <c:catAx>
        <c:axId val="173141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173142016"/>
        <c:crosses val="autoZero"/>
        <c:auto val="1"/>
        <c:lblAlgn val="ctr"/>
        <c:lblOffset val="100"/>
        <c:noMultiLvlLbl val="0"/>
      </c:catAx>
      <c:valAx>
        <c:axId val="173142016"/>
        <c:scaling>
          <c:orientation val="minMax"/>
          <c:min val="-6.0000000000000032E-2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173141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067703197793376"/>
          <c:y val="0.81808230644973434"/>
          <c:w val="0.35381394121339532"/>
          <c:h val="0.16145462163822216"/>
        </c:manualLayout>
      </c:layout>
      <c:overlay val="1"/>
      <c:txPr>
        <a:bodyPr/>
        <a:lstStyle/>
        <a:p>
          <a:pPr>
            <a:defRPr sz="2800"/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02672773202633"/>
          <c:y val="5.7025871247072181E-2"/>
          <c:w val="0.78235612810795052"/>
          <c:h val="0.64462393481773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'5.3'!$B$1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'5.3'!$B$2:$B$6</c:f>
              <c:numCache>
                <c:formatCode>0</c:formatCode>
                <c:ptCount val="5"/>
                <c:pt idx="0">
                  <c:v>9.2504279627146992</c:v>
                </c:pt>
                <c:pt idx="1">
                  <c:v>42.759334205709038</c:v>
                </c:pt>
                <c:pt idx="2">
                  <c:v>58.354083762913412</c:v>
                </c:pt>
                <c:pt idx="3">
                  <c:v>98.520663597833291</c:v>
                </c:pt>
                <c:pt idx="4">
                  <c:v>107.12978830429265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6-44D8-A070-C22C0812E036}"/>
            </c:ext>
          </c:extLst>
        </c:ser>
        <c:ser>
          <c:idx val="1"/>
          <c:order val="1"/>
          <c:tx>
            <c:strRef>
              <c:f>'5.3'!$C$1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'5.3'!$C$2:$C$6</c:f>
              <c:numCache>
                <c:formatCode>0</c:formatCode>
                <c:ptCount val="5"/>
                <c:pt idx="0">
                  <c:v>19.816662169434199</c:v>
                </c:pt>
                <c:pt idx="1">
                  <c:v>55.341581320324828</c:v>
                </c:pt>
                <c:pt idx="2">
                  <c:v>114.06729921703099</c:v>
                </c:pt>
                <c:pt idx="3">
                  <c:v>115.97169325622886</c:v>
                </c:pt>
                <c:pt idx="4">
                  <c:v>94.672377173162047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56-44D8-A070-C22C0812E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3142408"/>
        <c:axId val="173142800"/>
      </c:barChart>
      <c:lineChart>
        <c:grouping val="standard"/>
        <c:varyColors val="0"/>
        <c:ser>
          <c:idx val="2"/>
          <c:order val="2"/>
          <c:tx>
            <c:strRef>
              <c:f>'5.3'!$D$1</c:f>
              <c:strCache>
                <c:ptCount val="1"/>
                <c:pt idx="0">
                  <c:v>średnia 2000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'5.3'!$D$2:$D$6</c:f>
              <c:numCache>
                <c:formatCode>0</c:formatCode>
                <c:ptCount val="5"/>
                <c:pt idx="0">
                  <c:v>59.261293818981869</c:v>
                </c:pt>
                <c:pt idx="1">
                  <c:v>59.261293818981869</c:v>
                </c:pt>
                <c:pt idx="2">
                  <c:v>59.261293818981869</c:v>
                </c:pt>
                <c:pt idx="3">
                  <c:v>59.261293818981869</c:v>
                </c:pt>
                <c:pt idx="4">
                  <c:v>59.261293818981869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56-44D8-A070-C22C0812E036}"/>
            </c:ext>
          </c:extLst>
        </c:ser>
        <c:ser>
          <c:idx val="3"/>
          <c:order val="3"/>
          <c:tx>
            <c:strRef>
              <c:f>'5.3'!$E$1</c:f>
              <c:strCache>
                <c:ptCount val="1"/>
                <c:pt idx="0">
                  <c:v>średnia 2014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'5.3'!$E$2:$E$6</c:f>
              <c:numCache>
                <c:formatCode>0</c:formatCode>
                <c:ptCount val="5"/>
                <c:pt idx="0">
                  <c:v>90.200881589145922</c:v>
                </c:pt>
                <c:pt idx="1">
                  <c:v>90.200881589145922</c:v>
                </c:pt>
                <c:pt idx="2">
                  <c:v>90.200881589145922</c:v>
                </c:pt>
                <c:pt idx="3">
                  <c:v>90.200881589145922</c:v>
                </c:pt>
                <c:pt idx="4">
                  <c:v>90.200881589145922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56-44D8-A070-C22C0812E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42408"/>
        <c:axId val="173142800"/>
      </c:lineChart>
      <c:catAx>
        <c:axId val="17314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142800"/>
        <c:crosses val="autoZero"/>
        <c:auto val="1"/>
        <c:lblAlgn val="ctr"/>
        <c:lblOffset val="100"/>
        <c:noMultiLvlLbl val="0"/>
      </c:catAx>
      <c:valAx>
        <c:axId val="17314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/>
                  <a:t>wartość </a:t>
                </a:r>
                <a:r>
                  <a:rPr lang="pl-PL" dirty="0" smtClean="0"/>
                  <a:t>dodana</a:t>
                </a:r>
              </a:p>
              <a:p>
                <a:pPr>
                  <a:defRPr/>
                </a:pPr>
                <a:r>
                  <a:rPr lang="pl-PL" dirty="0" smtClean="0"/>
                  <a:t> </a:t>
                </a:r>
                <a:r>
                  <a:rPr lang="pl-PL" dirty="0"/>
                  <a:t>(PLN 2010)/</a:t>
                </a:r>
                <a:r>
                  <a:rPr lang="pl-PL" dirty="0" smtClean="0"/>
                  <a:t>pracujący</a:t>
                </a:r>
                <a:endParaRPr lang="pl-PL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14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+mj-lt"/>
        </a:defRPr>
      </a:pPr>
      <a:endParaRPr lang="pl-PL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02672773202617"/>
          <c:y val="5.7025871247072181E-2"/>
          <c:w val="0.7823561281079523"/>
          <c:h val="0.64462393481773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'5.3'!$B$1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'5.3'!$B$2:$B$6</c:f>
              <c:numCache>
                <c:formatCode>0</c:formatCode>
                <c:ptCount val="5"/>
                <c:pt idx="0">
                  <c:v>9.2504279627146992</c:v>
                </c:pt>
                <c:pt idx="1">
                  <c:v>42.759334205709038</c:v>
                </c:pt>
                <c:pt idx="2">
                  <c:v>58.354083762913532</c:v>
                </c:pt>
                <c:pt idx="3">
                  <c:v>98.520663597833291</c:v>
                </c:pt>
                <c:pt idx="4">
                  <c:v>107.12978830429283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9C-4F83-BC83-1D9225AD1B36}"/>
            </c:ext>
          </c:extLst>
        </c:ser>
        <c:ser>
          <c:idx val="1"/>
          <c:order val="1"/>
          <c:tx>
            <c:strRef>
              <c:f>'5.3'!$C$1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'5.3'!$C$2:$C$6</c:f>
              <c:numCache>
                <c:formatCode>0</c:formatCode>
                <c:ptCount val="5"/>
                <c:pt idx="0">
                  <c:v>19.816662169434174</c:v>
                </c:pt>
                <c:pt idx="1">
                  <c:v>55.341581320324828</c:v>
                </c:pt>
                <c:pt idx="2">
                  <c:v>114.06729921703099</c:v>
                </c:pt>
                <c:pt idx="3">
                  <c:v>115.97169325622886</c:v>
                </c:pt>
                <c:pt idx="4">
                  <c:v>94.672377173162289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9C-4F83-BC83-1D9225AD1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3143976"/>
        <c:axId val="173144368"/>
      </c:barChart>
      <c:lineChart>
        <c:grouping val="standard"/>
        <c:varyColors val="0"/>
        <c:ser>
          <c:idx val="2"/>
          <c:order val="2"/>
          <c:tx>
            <c:strRef>
              <c:f>'5.3'!$D$1</c:f>
              <c:strCache>
                <c:ptCount val="1"/>
                <c:pt idx="0">
                  <c:v>średnia 2000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'5.3'!$D$2:$D$6</c:f>
              <c:numCache>
                <c:formatCode>0</c:formatCode>
                <c:ptCount val="5"/>
                <c:pt idx="0">
                  <c:v>59.261293818981784</c:v>
                </c:pt>
                <c:pt idx="1">
                  <c:v>59.261293818981784</c:v>
                </c:pt>
                <c:pt idx="2">
                  <c:v>59.261293818981784</c:v>
                </c:pt>
                <c:pt idx="3">
                  <c:v>59.261293818981784</c:v>
                </c:pt>
                <c:pt idx="4">
                  <c:v>59.261293818981784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9C-4F83-BC83-1D9225AD1B36}"/>
            </c:ext>
          </c:extLst>
        </c:ser>
        <c:ser>
          <c:idx val="3"/>
          <c:order val="3"/>
          <c:tx>
            <c:strRef>
              <c:f>'5.3'!$E$1</c:f>
              <c:strCache>
                <c:ptCount val="1"/>
                <c:pt idx="0">
                  <c:v>średnia 2014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'5.3'!$A$2:$A$6</c:f>
              <c:strCache>
                <c:ptCount val="5"/>
                <c:pt idx="0">
                  <c:v>rolnictwo</c:v>
                </c:pt>
                <c:pt idx="1">
                  <c:v>usługi nierynkowe</c:v>
                </c:pt>
                <c:pt idx="2">
                  <c:v>przemysł</c:v>
                </c:pt>
                <c:pt idx="3">
                  <c:v>usługi rynkowe</c:v>
                </c:pt>
                <c:pt idx="4">
                  <c:v>budownictwo</c:v>
                </c:pt>
              </c:strCache>
            </c:strRef>
          </c:cat>
          <c:val>
            <c:numRef>
              <c:f>'5.3'!$E$2:$E$6</c:f>
              <c:numCache>
                <c:formatCode>0</c:formatCode>
                <c:ptCount val="5"/>
                <c:pt idx="0">
                  <c:v>90.200881589145908</c:v>
                </c:pt>
                <c:pt idx="1">
                  <c:v>90.200881589145908</c:v>
                </c:pt>
                <c:pt idx="2">
                  <c:v>90.200881589145908</c:v>
                </c:pt>
                <c:pt idx="3">
                  <c:v>90.200881589145908</c:v>
                </c:pt>
                <c:pt idx="4">
                  <c:v>90.200881589145908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9C-4F83-BC83-1D9225AD1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43976"/>
        <c:axId val="173144368"/>
      </c:lineChart>
      <c:catAx>
        <c:axId val="17314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144368"/>
        <c:crosses val="autoZero"/>
        <c:auto val="1"/>
        <c:lblAlgn val="ctr"/>
        <c:lblOffset val="100"/>
        <c:noMultiLvlLbl val="0"/>
      </c:catAx>
      <c:valAx>
        <c:axId val="17314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/>
                  <a:t>wartość </a:t>
                </a:r>
                <a:r>
                  <a:rPr lang="pl-PL" dirty="0" smtClean="0"/>
                  <a:t>dodana</a:t>
                </a:r>
              </a:p>
              <a:p>
                <a:pPr>
                  <a:defRPr/>
                </a:pPr>
                <a:r>
                  <a:rPr lang="pl-PL" dirty="0" smtClean="0"/>
                  <a:t> </a:t>
                </a:r>
                <a:r>
                  <a:rPr lang="pl-PL" dirty="0"/>
                  <a:t>(PLN 2010)/</a:t>
                </a:r>
                <a:r>
                  <a:rPr lang="pl-PL" dirty="0" smtClean="0"/>
                  <a:t>pracujący</a:t>
                </a:r>
                <a:endParaRPr lang="pl-PL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14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+mj-lt"/>
        </a:defRPr>
      </a:pPr>
      <a:endParaRPr lang="pl-PL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'5.7'!$M$150</c:f>
              <c:strCache>
                <c:ptCount val="1"/>
                <c:pt idx="0">
                  <c:v>wzrost produktywności w ramach poszczególnych sektorów</c:v>
                </c:pt>
              </c:strCache>
            </c:strRef>
          </c:tx>
          <c:invertIfNegative val="0"/>
          <c:cat>
            <c:strRef>
              <c:f>'5.7'!$N$149:$T$149</c:f>
              <c:strCach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strCache>
            </c:strRef>
          </c:cat>
          <c:val>
            <c:numRef>
              <c:f>'5.7'!$N$150:$T$150</c:f>
              <c:numCache>
                <c:formatCode>0.0%</c:formatCode>
                <c:ptCount val="7"/>
                <c:pt idx="0">
                  <c:v>-1.2570356121796663E-2</c:v>
                </c:pt>
                <c:pt idx="1">
                  <c:v>-2.1897492772484403E-3</c:v>
                </c:pt>
                <c:pt idx="2">
                  <c:v>-2.6094572530216804E-3</c:v>
                </c:pt>
                <c:pt idx="3">
                  <c:v>-1.4369968982723516E-2</c:v>
                </c:pt>
                <c:pt idx="4">
                  <c:v>-2.5968034109615703E-2</c:v>
                </c:pt>
                <c:pt idx="5">
                  <c:v>2.2592372788879492E-2</c:v>
                </c:pt>
                <c:pt idx="6">
                  <c:v>9.9558024136544177E-3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19-4FFE-96D7-64C1AB1DCB63}"/>
            </c:ext>
          </c:extLst>
        </c:ser>
        <c:ser>
          <c:idx val="1"/>
          <c:order val="1"/>
          <c:tx>
            <c:strRef>
              <c:f>'5.7'!$M$151</c:f>
              <c:strCache>
                <c:ptCount val="1"/>
                <c:pt idx="0">
                  <c:v>przesunięcia między sektorami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'5.7'!$N$149:$T$149</c:f>
              <c:strCach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strCache>
            </c:strRef>
          </c:cat>
          <c:val>
            <c:numRef>
              <c:f>'5.7'!$N$151:$T$151</c:f>
              <c:numCache>
                <c:formatCode>0.0%</c:formatCode>
                <c:ptCount val="7"/>
                <c:pt idx="0">
                  <c:v>1.8529449381070387E-2</c:v>
                </c:pt>
                <c:pt idx="1">
                  <c:v>2.3577541641270211E-2</c:v>
                </c:pt>
                <c:pt idx="2">
                  <c:v>1.6297852346595042E-2</c:v>
                </c:pt>
                <c:pt idx="3">
                  <c:v>1.274975743785052E-2</c:v>
                </c:pt>
                <c:pt idx="4">
                  <c:v>1.1828452419806838E-2</c:v>
                </c:pt>
                <c:pt idx="5">
                  <c:v>-4.0769515899941543E-4</c:v>
                </c:pt>
                <c:pt idx="6">
                  <c:v>2.9109175737459278E-4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19-4FFE-96D7-64C1AB1DC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798064"/>
        <c:axId val="173798456"/>
      </c:barChart>
      <c:lineChart>
        <c:grouping val="standard"/>
        <c:varyColors val="0"/>
        <c:ser>
          <c:idx val="2"/>
          <c:order val="2"/>
          <c:tx>
            <c:strRef>
              <c:f>'5.7'!$M$152</c:f>
              <c:strCache>
                <c:ptCount val="1"/>
                <c:pt idx="0">
                  <c:v>Łączny wzrost produktwyności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'5.7'!$N$149:$T$149</c:f>
              <c:strCach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strCache>
            </c:strRef>
          </c:cat>
          <c:val>
            <c:numRef>
              <c:f>'5.7'!$N$152:$T$152</c:f>
              <c:numCache>
                <c:formatCode>0.0%</c:formatCode>
                <c:ptCount val="7"/>
                <c:pt idx="0">
                  <c:v>5.9590932592737001E-3</c:v>
                </c:pt>
                <c:pt idx="1">
                  <c:v>2.1387792364021802E-2</c:v>
                </c:pt>
                <c:pt idx="2">
                  <c:v>1.3688395093573341E-2</c:v>
                </c:pt>
                <c:pt idx="3">
                  <c:v>-1.6202115448730237E-3</c:v>
                </c:pt>
                <c:pt idx="4">
                  <c:v>-1.4139581689808901E-2</c:v>
                </c:pt>
                <c:pt idx="5">
                  <c:v>2.218467762988004E-2</c:v>
                </c:pt>
                <c:pt idx="6">
                  <c:v>1.0246894171028972E-2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19-4FFE-96D7-64C1AB1DC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798064"/>
        <c:axId val="173798456"/>
      </c:lineChart>
      <c:catAx>
        <c:axId val="173798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173798456"/>
        <c:crosses val="autoZero"/>
        <c:auto val="1"/>
        <c:lblAlgn val="ctr"/>
        <c:lblOffset val="100"/>
        <c:noMultiLvlLbl val="0"/>
      </c:catAx>
      <c:valAx>
        <c:axId val="17379845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173798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440519176101157"/>
          <c:y val="0.14522570988730546"/>
          <c:w val="0.28881472917899614"/>
          <c:h val="0.70954834302304892"/>
        </c:manualLayout>
      </c:layout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2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602453246643955E-2"/>
          <c:y val="6.7191329506246594E-2"/>
          <c:w val="0.89958085188589998"/>
          <c:h val="0.6721254397317122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06CF-462E-BF65-D87B5416A4B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'[rozdział 5 wykresy.xlsx]5.11'!$G$29:$G$40</c:f>
              <c:strCache>
                <c:ptCount val="12"/>
                <c:pt idx="0">
                  <c:v>Izrael</c:v>
                </c:pt>
                <c:pt idx="1">
                  <c:v>Chorwacja</c:v>
                </c:pt>
                <c:pt idx="2">
                  <c:v>Bułgaria</c:v>
                </c:pt>
                <c:pt idx="3">
                  <c:v>Czechy</c:v>
                </c:pt>
                <c:pt idx="4">
                  <c:v>Estonia</c:v>
                </c:pt>
                <c:pt idx="5">
                  <c:v>Słowenia</c:v>
                </c:pt>
                <c:pt idx="6">
                  <c:v>Słowacja</c:v>
                </c:pt>
                <c:pt idx="7">
                  <c:v>Rumunia</c:v>
                </c:pt>
                <c:pt idx="8">
                  <c:v>Łotwa</c:v>
                </c:pt>
                <c:pt idx="9">
                  <c:v>Litwa</c:v>
                </c:pt>
                <c:pt idx="10">
                  <c:v>Węgry</c:v>
                </c:pt>
                <c:pt idx="11">
                  <c:v>Polska</c:v>
                </c:pt>
              </c:strCache>
            </c:strRef>
          </c:cat>
          <c:val>
            <c:numRef>
              <c:f>'[rozdział 5 wykresy.xlsx]5.11'!$H$29:$H$40</c:f>
              <c:numCache>
                <c:formatCode>0.00</c:formatCode>
                <c:ptCount val="12"/>
                <c:pt idx="0">
                  <c:v>8.1915415610714679E-2</c:v>
                </c:pt>
                <c:pt idx="1">
                  <c:v>0.10623683999606921</c:v>
                </c:pt>
                <c:pt idx="2">
                  <c:v>0.10897662226856297</c:v>
                </c:pt>
                <c:pt idx="3">
                  <c:v>0.12201413154155512</c:v>
                </c:pt>
                <c:pt idx="4">
                  <c:v>0.12247438066954718</c:v>
                </c:pt>
                <c:pt idx="5">
                  <c:v>0.13300894578409417</c:v>
                </c:pt>
                <c:pt idx="6">
                  <c:v>0.14038805968192841</c:v>
                </c:pt>
                <c:pt idx="7">
                  <c:v>0.15303559533607838</c:v>
                </c:pt>
                <c:pt idx="8">
                  <c:v>0.18077121947904176</c:v>
                </c:pt>
                <c:pt idx="9">
                  <c:v>0.18913590841914921</c:v>
                </c:pt>
                <c:pt idx="10">
                  <c:v>0.20008045801811766</c:v>
                </c:pt>
                <c:pt idx="11">
                  <c:v>0.21273309853339126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CF-462E-BF65-D87B5416A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799240"/>
        <c:axId val="173799632"/>
      </c:barChart>
      <c:catAx>
        <c:axId val="173799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799632"/>
        <c:crosses val="autoZero"/>
        <c:auto val="1"/>
        <c:lblAlgn val="ctr"/>
        <c:lblOffset val="100"/>
        <c:noMultiLvlLbl val="0"/>
      </c:catAx>
      <c:valAx>
        <c:axId val="173799632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1737992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Arkusz3!$Q$1</c:f>
              <c:strCache>
                <c:ptCount val="1"/>
                <c:pt idx="0">
                  <c:v>public ownership</c:v>
                </c:pt>
              </c:strCache>
            </c:strRef>
          </c:tx>
          <c:invertIfNegative val="0"/>
          <c:dPt>
            <c:idx val="27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079C-4CC8-A5EC-11EF2C51F2BA}"/>
              </c:ext>
            </c:extLst>
          </c:dPt>
          <c:dLbls>
            <c:dLbl>
              <c:idx val="2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9C-4CC8-A5EC-11EF2C51F2B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Arkusz3!$P$2:$P$29</c:f>
              <c:strCache>
                <c:ptCount val="28"/>
                <c:pt idx="0">
                  <c:v>Holandia</c:v>
                </c:pt>
                <c:pt idx="1">
                  <c:v>Hiszpania</c:v>
                </c:pt>
                <c:pt idx="2">
                  <c:v>Estonia</c:v>
                </c:pt>
                <c:pt idx="3">
                  <c:v>Łotwa</c:v>
                </c:pt>
                <c:pt idx="4">
                  <c:v>W.Brytania</c:v>
                </c:pt>
                <c:pt idx="5">
                  <c:v>Malta</c:v>
                </c:pt>
                <c:pt idx="6">
                  <c:v>Austria</c:v>
                </c:pt>
                <c:pt idx="7">
                  <c:v>Belgia</c:v>
                </c:pt>
                <c:pt idx="8">
                  <c:v>Węgry</c:v>
                </c:pt>
                <c:pt idx="9">
                  <c:v>Portugalia</c:v>
                </c:pt>
                <c:pt idx="10">
                  <c:v>Włochy</c:v>
                </c:pt>
                <c:pt idx="11">
                  <c:v>Słowacja</c:v>
                </c:pt>
                <c:pt idx="12">
                  <c:v>Niemcy</c:v>
                </c:pt>
                <c:pt idx="13">
                  <c:v>Luksemburg</c:v>
                </c:pt>
                <c:pt idx="14">
                  <c:v>Słowenia</c:v>
                </c:pt>
                <c:pt idx="15">
                  <c:v>Cypr</c:v>
                </c:pt>
                <c:pt idx="16">
                  <c:v>Grecja</c:v>
                </c:pt>
                <c:pt idx="17">
                  <c:v>Dania</c:v>
                </c:pt>
                <c:pt idx="18">
                  <c:v>Czechy</c:v>
                </c:pt>
                <c:pt idx="19">
                  <c:v>Finlandia</c:v>
                </c:pt>
                <c:pt idx="20">
                  <c:v>Chorwacja</c:v>
                </c:pt>
                <c:pt idx="21">
                  <c:v>Irlandia</c:v>
                </c:pt>
                <c:pt idx="22">
                  <c:v>Francja</c:v>
                </c:pt>
                <c:pt idx="23">
                  <c:v>Litwa</c:v>
                </c:pt>
                <c:pt idx="24">
                  <c:v>Bułgaria</c:v>
                </c:pt>
                <c:pt idx="25">
                  <c:v>Szwecja</c:v>
                </c:pt>
                <c:pt idx="26">
                  <c:v>Rumunia</c:v>
                </c:pt>
                <c:pt idx="27">
                  <c:v>Polska</c:v>
                </c:pt>
              </c:strCache>
            </c:strRef>
          </c:cat>
          <c:val>
            <c:numRef>
              <c:f>Arkusz3!$Q$2:$Q$29</c:f>
              <c:numCache>
                <c:formatCode>0.00</c:formatCode>
                <c:ptCount val="28"/>
                <c:pt idx="0">
                  <c:v>1.5115529999999999</c:v>
                </c:pt>
                <c:pt idx="1">
                  <c:v>1.8243170000000013</c:v>
                </c:pt>
                <c:pt idx="2">
                  <c:v>1.8591979999999999</c:v>
                </c:pt>
                <c:pt idx="3">
                  <c:v>2.0936669999999977</c:v>
                </c:pt>
                <c:pt idx="4">
                  <c:v>2.1371410000000002</c:v>
                </c:pt>
                <c:pt idx="5">
                  <c:v>2.1591670000000001</c:v>
                </c:pt>
                <c:pt idx="6">
                  <c:v>2.2667769999999998</c:v>
                </c:pt>
                <c:pt idx="7">
                  <c:v>2.3385129999999972</c:v>
                </c:pt>
                <c:pt idx="8">
                  <c:v>2.3440129999999977</c:v>
                </c:pt>
                <c:pt idx="9">
                  <c:v>2.4279169999999999</c:v>
                </c:pt>
                <c:pt idx="10">
                  <c:v>2.5441069999999999</c:v>
                </c:pt>
                <c:pt idx="11">
                  <c:v>2.6543749999999999</c:v>
                </c:pt>
                <c:pt idx="12">
                  <c:v>2.7256939999999998</c:v>
                </c:pt>
                <c:pt idx="13">
                  <c:v>2.7306810000000001</c:v>
                </c:pt>
                <c:pt idx="14">
                  <c:v>2.7651140000000032</c:v>
                </c:pt>
                <c:pt idx="15">
                  <c:v>2.8060309999999977</c:v>
                </c:pt>
                <c:pt idx="16">
                  <c:v>2.8444849999999997</c:v>
                </c:pt>
                <c:pt idx="17">
                  <c:v>2.8951249999999997</c:v>
                </c:pt>
                <c:pt idx="18">
                  <c:v>2.9149789999999975</c:v>
                </c:pt>
                <c:pt idx="19">
                  <c:v>2.9616039999999977</c:v>
                </c:pt>
                <c:pt idx="20">
                  <c:v>3.0058210000000001</c:v>
                </c:pt>
                <c:pt idx="21">
                  <c:v>3.050684</c:v>
                </c:pt>
                <c:pt idx="22">
                  <c:v>3.2344140000000001</c:v>
                </c:pt>
                <c:pt idx="23">
                  <c:v>3.2551350000000001</c:v>
                </c:pt>
                <c:pt idx="24">
                  <c:v>3.4264999999999977</c:v>
                </c:pt>
                <c:pt idx="25">
                  <c:v>3.4489049999999999</c:v>
                </c:pt>
                <c:pt idx="26">
                  <c:v>3.4685389999999998</c:v>
                </c:pt>
                <c:pt idx="27">
                  <c:v>4.3609919999999951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C-4CC8-A5EC-11EF2C51F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800416"/>
        <c:axId val="173800808"/>
      </c:barChart>
      <c:catAx>
        <c:axId val="17380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3800808"/>
        <c:crosses val="autoZero"/>
        <c:auto val="1"/>
        <c:lblAlgn val="ctr"/>
        <c:lblOffset val="100"/>
        <c:noMultiLvlLbl val="0"/>
      </c:catAx>
      <c:valAx>
        <c:axId val="173800808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73800416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Arkusz3!$Q$1</c:f>
              <c:strCache>
                <c:ptCount val="1"/>
                <c:pt idx="0">
                  <c:v>public ownership</c:v>
                </c:pt>
              </c:strCache>
            </c:strRef>
          </c:tx>
          <c:invertIfNegative val="0"/>
          <c:dPt>
            <c:idx val="27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B887-4F18-8D69-042E9578D616}"/>
              </c:ext>
            </c:extLst>
          </c:dPt>
          <c:cat>
            <c:strRef>
              <c:f>Arkusz3!$P$2:$P$29</c:f>
              <c:strCache>
                <c:ptCount val="28"/>
                <c:pt idx="0">
                  <c:v>Holandia</c:v>
                </c:pt>
                <c:pt idx="1">
                  <c:v>Hiszpania</c:v>
                </c:pt>
                <c:pt idx="2">
                  <c:v>Estonia</c:v>
                </c:pt>
                <c:pt idx="3">
                  <c:v>Łotwa</c:v>
                </c:pt>
                <c:pt idx="4">
                  <c:v>W.Brytania</c:v>
                </c:pt>
                <c:pt idx="5">
                  <c:v>Malta</c:v>
                </c:pt>
                <c:pt idx="6">
                  <c:v>Austria</c:v>
                </c:pt>
                <c:pt idx="7">
                  <c:v>Belgia</c:v>
                </c:pt>
                <c:pt idx="8">
                  <c:v>Węgry</c:v>
                </c:pt>
                <c:pt idx="9">
                  <c:v>Portugalia</c:v>
                </c:pt>
                <c:pt idx="10">
                  <c:v>Włochy</c:v>
                </c:pt>
                <c:pt idx="11">
                  <c:v>Słowacja</c:v>
                </c:pt>
                <c:pt idx="12">
                  <c:v>Niemcy</c:v>
                </c:pt>
                <c:pt idx="13">
                  <c:v>Luksemburg</c:v>
                </c:pt>
                <c:pt idx="14">
                  <c:v>Słowenia</c:v>
                </c:pt>
                <c:pt idx="15">
                  <c:v>Cypr</c:v>
                </c:pt>
                <c:pt idx="16">
                  <c:v>Grecja</c:v>
                </c:pt>
                <c:pt idx="17">
                  <c:v>Dania</c:v>
                </c:pt>
                <c:pt idx="18">
                  <c:v>Czechy</c:v>
                </c:pt>
                <c:pt idx="19">
                  <c:v>Finlandia</c:v>
                </c:pt>
                <c:pt idx="20">
                  <c:v>Chorwacja</c:v>
                </c:pt>
                <c:pt idx="21">
                  <c:v>Irlandia</c:v>
                </c:pt>
                <c:pt idx="22">
                  <c:v>Francja</c:v>
                </c:pt>
                <c:pt idx="23">
                  <c:v>Litwa</c:v>
                </c:pt>
                <c:pt idx="24">
                  <c:v>Bułgaria</c:v>
                </c:pt>
                <c:pt idx="25">
                  <c:v>Szwecja</c:v>
                </c:pt>
                <c:pt idx="26">
                  <c:v>Rumunia</c:v>
                </c:pt>
                <c:pt idx="27">
                  <c:v>Polska</c:v>
                </c:pt>
              </c:strCache>
            </c:strRef>
          </c:cat>
          <c:val>
            <c:numRef>
              <c:f>Arkusz3!$Q$2:$Q$29</c:f>
              <c:numCache>
                <c:formatCode>0.00</c:formatCode>
                <c:ptCount val="28"/>
                <c:pt idx="0">
                  <c:v>1.5115529999999999</c:v>
                </c:pt>
                <c:pt idx="1">
                  <c:v>1.8243170000000013</c:v>
                </c:pt>
                <c:pt idx="2">
                  <c:v>1.8591979999999999</c:v>
                </c:pt>
                <c:pt idx="3">
                  <c:v>2.0936669999999977</c:v>
                </c:pt>
                <c:pt idx="4">
                  <c:v>2.1371410000000002</c:v>
                </c:pt>
                <c:pt idx="5">
                  <c:v>2.1591670000000001</c:v>
                </c:pt>
                <c:pt idx="6">
                  <c:v>2.2667769999999998</c:v>
                </c:pt>
                <c:pt idx="7">
                  <c:v>2.3385129999999972</c:v>
                </c:pt>
                <c:pt idx="8">
                  <c:v>2.3440129999999977</c:v>
                </c:pt>
                <c:pt idx="9">
                  <c:v>2.4279169999999999</c:v>
                </c:pt>
                <c:pt idx="10">
                  <c:v>2.5441069999999999</c:v>
                </c:pt>
                <c:pt idx="11">
                  <c:v>2.6543749999999999</c:v>
                </c:pt>
                <c:pt idx="12">
                  <c:v>2.7256939999999998</c:v>
                </c:pt>
                <c:pt idx="13">
                  <c:v>2.7306810000000001</c:v>
                </c:pt>
                <c:pt idx="14">
                  <c:v>2.7651140000000032</c:v>
                </c:pt>
                <c:pt idx="15">
                  <c:v>2.8060309999999977</c:v>
                </c:pt>
                <c:pt idx="16">
                  <c:v>2.8444849999999997</c:v>
                </c:pt>
                <c:pt idx="17">
                  <c:v>2.8951249999999997</c:v>
                </c:pt>
                <c:pt idx="18">
                  <c:v>2.9149789999999975</c:v>
                </c:pt>
                <c:pt idx="19">
                  <c:v>2.9616039999999977</c:v>
                </c:pt>
                <c:pt idx="20">
                  <c:v>3.0058210000000001</c:v>
                </c:pt>
                <c:pt idx="21">
                  <c:v>3.050684</c:v>
                </c:pt>
                <c:pt idx="22">
                  <c:v>3.2344140000000001</c:v>
                </c:pt>
                <c:pt idx="23">
                  <c:v>3.2551350000000001</c:v>
                </c:pt>
                <c:pt idx="24">
                  <c:v>3.4264999999999977</c:v>
                </c:pt>
                <c:pt idx="25">
                  <c:v>3.4489049999999999</c:v>
                </c:pt>
                <c:pt idx="26">
                  <c:v>3.4685389999999998</c:v>
                </c:pt>
                <c:pt idx="27">
                  <c:v>4.3609919999999951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7-4F18-8D69-042E9578D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345424"/>
        <c:axId val="185345816"/>
      </c:barChart>
      <c:catAx>
        <c:axId val="18534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5345816"/>
        <c:crosses val="autoZero"/>
        <c:auto val="1"/>
        <c:lblAlgn val="ctr"/>
        <c:lblOffset val="100"/>
        <c:noMultiLvlLbl val="0"/>
      </c:catAx>
      <c:valAx>
        <c:axId val="18534581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85345424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Arkusz3!$T$1</c:f>
              <c:strCache>
                <c:ptCount val="1"/>
                <c:pt idx="0">
                  <c:v>ograniczenia konkurencji w usługach</c:v>
                </c:pt>
              </c:strCache>
            </c:strRef>
          </c:tx>
          <c:invertIfNegative val="0"/>
          <c:dPt>
            <c:idx val="24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6AED-4E6D-8ED2-072E986DDC84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6AED-4E6D-8ED2-072E986DDC84}"/>
              </c:ext>
            </c:extLst>
          </c:dPt>
          <c:dLbls>
            <c:dLbl>
              <c:idx val="2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ED-4E6D-8ED2-072E986DDC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Arkusz3!$S$2:$S$29</c:f>
              <c:strCache>
                <c:ptCount val="28"/>
                <c:pt idx="0">
                  <c:v>Szwecja</c:v>
                </c:pt>
                <c:pt idx="1">
                  <c:v>Holandia</c:v>
                </c:pt>
                <c:pt idx="2">
                  <c:v>Dania</c:v>
                </c:pt>
                <c:pt idx="3">
                  <c:v>Malta</c:v>
                </c:pt>
                <c:pt idx="4">
                  <c:v>Finlandia</c:v>
                </c:pt>
                <c:pt idx="5">
                  <c:v>Bułgaria</c:v>
                </c:pt>
                <c:pt idx="6">
                  <c:v>Irlandia</c:v>
                </c:pt>
                <c:pt idx="7">
                  <c:v>W.Brytania</c:v>
                </c:pt>
                <c:pt idx="8">
                  <c:v>Litwa</c:v>
                </c:pt>
                <c:pt idx="9">
                  <c:v>Estonia</c:v>
                </c:pt>
                <c:pt idx="10">
                  <c:v>Słowenia</c:v>
                </c:pt>
                <c:pt idx="11">
                  <c:v>Cypr</c:v>
                </c:pt>
                <c:pt idx="12">
                  <c:v>Łotwa</c:v>
                </c:pt>
                <c:pt idx="13">
                  <c:v>Chorwacja</c:v>
                </c:pt>
                <c:pt idx="14">
                  <c:v>Portugalia</c:v>
                </c:pt>
                <c:pt idx="15">
                  <c:v>Niemcy</c:v>
                </c:pt>
                <c:pt idx="16">
                  <c:v>Czechy</c:v>
                </c:pt>
                <c:pt idx="17">
                  <c:v>Słowacja</c:v>
                </c:pt>
                <c:pt idx="18">
                  <c:v>Francja</c:v>
                </c:pt>
                <c:pt idx="19">
                  <c:v>Grecja</c:v>
                </c:pt>
                <c:pt idx="20">
                  <c:v>Rumunia</c:v>
                </c:pt>
                <c:pt idx="21">
                  <c:v>Hiszpania</c:v>
                </c:pt>
                <c:pt idx="22">
                  <c:v>Austria</c:v>
                </c:pt>
                <c:pt idx="23">
                  <c:v>Węgry</c:v>
                </c:pt>
                <c:pt idx="24">
                  <c:v>Polska</c:v>
                </c:pt>
                <c:pt idx="25">
                  <c:v>Belgia</c:v>
                </c:pt>
                <c:pt idx="26">
                  <c:v>Luksemburg</c:v>
                </c:pt>
                <c:pt idx="27">
                  <c:v>Włochy</c:v>
                </c:pt>
              </c:strCache>
            </c:strRef>
          </c:cat>
          <c:val>
            <c:numRef>
              <c:f>Arkusz3!$T$2:$T$29</c:f>
              <c:numCache>
                <c:formatCode>0.00</c:formatCode>
                <c:ptCount val="28"/>
                <c:pt idx="0">
                  <c:v>1.9361110000000001</c:v>
                </c:pt>
                <c:pt idx="1">
                  <c:v>2.3425919999999998</c:v>
                </c:pt>
                <c:pt idx="2">
                  <c:v>2.692593</c:v>
                </c:pt>
                <c:pt idx="3">
                  <c:v>2.8027779999999987</c:v>
                </c:pt>
                <c:pt idx="4">
                  <c:v>2.8342589999999932</c:v>
                </c:pt>
                <c:pt idx="5">
                  <c:v>2.8604940000000001</c:v>
                </c:pt>
                <c:pt idx="6">
                  <c:v>2.8611110000000002</c:v>
                </c:pt>
                <c:pt idx="7">
                  <c:v>2.985185</c:v>
                </c:pt>
                <c:pt idx="8">
                  <c:v>3.1148149999999997</c:v>
                </c:pt>
                <c:pt idx="9">
                  <c:v>3.2796289999999977</c:v>
                </c:pt>
                <c:pt idx="10">
                  <c:v>3.3055549999999987</c:v>
                </c:pt>
                <c:pt idx="11">
                  <c:v>3.3638889999999977</c:v>
                </c:pt>
                <c:pt idx="12">
                  <c:v>3.4009260000000001</c:v>
                </c:pt>
                <c:pt idx="13">
                  <c:v>3.6</c:v>
                </c:pt>
                <c:pt idx="14">
                  <c:v>3.6277780000000002</c:v>
                </c:pt>
                <c:pt idx="15">
                  <c:v>3.6453700000000002</c:v>
                </c:pt>
                <c:pt idx="16">
                  <c:v>3.7212960000000002</c:v>
                </c:pt>
                <c:pt idx="17">
                  <c:v>3.8629629999999966</c:v>
                </c:pt>
                <c:pt idx="18">
                  <c:v>3.8916669999999955</c:v>
                </c:pt>
                <c:pt idx="19">
                  <c:v>3.9074070000000001</c:v>
                </c:pt>
                <c:pt idx="20">
                  <c:v>3.9222219999999997</c:v>
                </c:pt>
                <c:pt idx="21">
                  <c:v>4.0064820000000001</c:v>
                </c:pt>
                <c:pt idx="22">
                  <c:v>4.0407409999999997</c:v>
                </c:pt>
                <c:pt idx="23">
                  <c:v>4.2490740000000002</c:v>
                </c:pt>
                <c:pt idx="24">
                  <c:v>4.3435179999999933</c:v>
                </c:pt>
                <c:pt idx="25">
                  <c:v>4.3990739999999997</c:v>
                </c:pt>
                <c:pt idx="26">
                  <c:v>4.6004630000000004</c:v>
                </c:pt>
                <c:pt idx="27">
                  <c:v>4.6157409999999945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ED-4E6D-8ED2-072E986DD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346992"/>
        <c:axId val="185347384"/>
      </c:barChart>
      <c:catAx>
        <c:axId val="18534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5347384"/>
        <c:crosses val="autoZero"/>
        <c:auto val="1"/>
        <c:lblAlgn val="ctr"/>
        <c:lblOffset val="100"/>
        <c:noMultiLvlLbl val="0"/>
      </c:catAx>
      <c:valAx>
        <c:axId val="1853473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85346992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9326488105962"/>
          <c:y val="4.3130835186777884E-2"/>
          <c:w val="0.83210708401210054"/>
          <c:h val="0.593835746766056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'[rozdział 5 wykresy.xlsx]5.9'!$A$3</c:f>
              <c:strCache>
                <c:ptCount val="1"/>
                <c:pt idx="0">
                  <c:v>UE-10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'[rozdział 5 wykresy.xlsx]5.9'!$B$1:$E$1</c:f>
              <c:strCache>
                <c:ptCount val="4"/>
                <c:pt idx="0">
                  <c:v>Mikro
(&lt;10 osób)</c:v>
                </c:pt>
                <c:pt idx="1">
                  <c:v>Małe
(10-49 osób)</c:v>
                </c:pt>
                <c:pt idx="2">
                  <c:v>Średnie
(50-249 osób)</c:v>
                </c:pt>
                <c:pt idx="3">
                  <c:v>Duże
(&gt;250 osób)</c:v>
                </c:pt>
              </c:strCache>
            </c:strRef>
          </c:cat>
          <c:val>
            <c:numRef>
              <c:f>'[rozdział 5 wykresy.xlsx]5.9'!$B$3:$E$3</c:f>
              <c:numCache>
                <c:formatCode>0</c:formatCode>
                <c:ptCount val="4"/>
                <c:pt idx="0">
                  <c:v>43.49686113962499</c:v>
                </c:pt>
                <c:pt idx="1">
                  <c:v>47.733058878586462</c:v>
                </c:pt>
                <c:pt idx="2">
                  <c:v>58.545900003470081</c:v>
                </c:pt>
                <c:pt idx="3">
                  <c:v>62.62510684534346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13-4281-923B-CADC41377444}"/>
            </c:ext>
          </c:extLst>
        </c:ser>
        <c:ser>
          <c:idx val="1"/>
          <c:order val="1"/>
          <c:tx>
            <c:strRef>
              <c:f>'[rozdział 5 wykresy.xlsx]5.9'!$A$2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'[rozdział 5 wykresy.xlsx]5.9'!$B$1:$E$1</c:f>
              <c:strCache>
                <c:ptCount val="4"/>
                <c:pt idx="0">
                  <c:v>Mikro
(&lt;10 osób)</c:v>
                </c:pt>
                <c:pt idx="1">
                  <c:v>Małe
(10-49 osób)</c:v>
                </c:pt>
                <c:pt idx="2">
                  <c:v>Średnie
(50-249 osób)</c:v>
                </c:pt>
                <c:pt idx="3">
                  <c:v>Duże
(&gt;250 osób)</c:v>
                </c:pt>
              </c:strCache>
            </c:strRef>
          </c:cat>
          <c:val>
            <c:numRef>
              <c:f>'[rozdział 5 wykresy.xlsx]5.9'!$B$2:$E$2</c:f>
              <c:numCache>
                <c:formatCode>0</c:formatCode>
                <c:ptCount val="4"/>
                <c:pt idx="0">
                  <c:v>14.703976023048996</c:v>
                </c:pt>
                <c:pt idx="1">
                  <c:v>35.510648989606253</c:v>
                </c:pt>
                <c:pt idx="2">
                  <c:v>40.902358293445886</c:v>
                </c:pt>
                <c:pt idx="3">
                  <c:v>57.457297882736015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13-4281-923B-CADC41377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5348168"/>
        <c:axId val="185348560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577304"/>
        <c:axId val="185576912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'[rozdział 5 wykresy.xlsx]5.9'!$A$4</c15:sqref>
                        </c15:formulaRef>
                      </c:ext>
                    </c:extLst>
                    <c:strCache>
                      <c:ptCount val="1"/>
                      <c:pt idx="0">
                        <c:v>Produktywność PL (UE-10 = 100%)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diamond"/>
                  <c:size val="7"/>
                  <c:spPr>
                    <a:solidFill>
                      <a:schemeClr val="tx2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'[rozdział 5 wykresy.xlsx]5.9'!$B$1:$E$1</c15:sqref>
                        </c15:formulaRef>
                      </c:ext>
                    </c:extLst>
                    <c:strCache>
                      <c:ptCount val="4"/>
                      <c:pt idx="0">
                        <c:v>Mikro
(&lt;10 osób)</c:v>
                      </c:pt>
                      <c:pt idx="1">
                        <c:v>Małe
(10-49 osób)</c:v>
                      </c:pt>
                      <c:pt idx="2">
                        <c:v>Średnie
(50-249 osób)</c:v>
                      </c:pt>
                      <c:pt idx="3">
                        <c:v>Duże
(&gt;250 osób)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'[rozdział 5 wykresy.xlsx]5.9'!$B$4:$E$4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0.33804682999651886</c:v>
                      </c:pt>
                      <c:pt idx="1">
                        <c:v>0.7439424546398975</c:v>
                      </c:pt>
                      <c:pt idx="2">
                        <c:v>0.69863745012070022</c:v>
                      </c:pt>
                      <c:pt idx="3">
                        <c:v>0.917480237193534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5E13-4281-923B-CADC41377444}"/>
                  </c:ext>
                </c:extLst>
              </c15:ser>
            </c15:filteredLineSeries>
          </c:ext>
        </c:extLst>
      </c:lineChart>
      <c:catAx>
        <c:axId val="18534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800"/>
            </a:pPr>
            <a:endParaRPr lang="pl-PL"/>
          </a:p>
        </c:txPr>
        <c:crossAx val="185348560"/>
        <c:crosses val="autoZero"/>
        <c:auto val="1"/>
        <c:lblAlgn val="ctr"/>
        <c:lblOffset val="100"/>
        <c:noMultiLvlLbl val="0"/>
      </c:catAx>
      <c:valAx>
        <c:axId val="18534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pl-PL" b="0"/>
                  <a:t>tys. EUR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85348168"/>
        <c:crosses val="autoZero"/>
        <c:crossBetween val="between"/>
      </c:valAx>
      <c:valAx>
        <c:axId val="18557691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85577304"/>
        <c:crosses val="max"/>
        <c:crossBetween val="between"/>
      </c:valAx>
      <c:catAx>
        <c:axId val="185577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855769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217065780623799E-2"/>
          <c:y val="0.89463333333333361"/>
          <c:w val="0.95782682482915094"/>
          <c:h val="8.8433333333333364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+mj-lt"/>
        </a:defRPr>
      </a:pPr>
      <a:endParaRPr lang="pl-PL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9326488105962"/>
          <c:y val="4.3130835186777947E-2"/>
          <c:w val="0.83210708401210065"/>
          <c:h val="0.593835746766057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'[rozdział 5 wykresy.xlsx]5.9'!$A$3</c:f>
              <c:strCache>
                <c:ptCount val="1"/>
                <c:pt idx="0">
                  <c:v>UE-10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'[rozdział 5 wykresy.xlsx]5.9'!$B$1:$E$1</c:f>
              <c:strCache>
                <c:ptCount val="4"/>
                <c:pt idx="0">
                  <c:v>Mikro
(&lt;10 osób)</c:v>
                </c:pt>
                <c:pt idx="1">
                  <c:v>Małe
(10-49 osób)</c:v>
                </c:pt>
                <c:pt idx="2">
                  <c:v>Średnie
(50-249 osób)</c:v>
                </c:pt>
                <c:pt idx="3">
                  <c:v>Duże
(&gt;250 osób)</c:v>
                </c:pt>
              </c:strCache>
            </c:strRef>
          </c:cat>
          <c:val>
            <c:numRef>
              <c:f>'[rozdział 5 wykresy.xlsx]5.9'!$B$3:$E$3</c:f>
              <c:numCache>
                <c:formatCode>0</c:formatCode>
                <c:ptCount val="4"/>
                <c:pt idx="0">
                  <c:v>43.49686113962499</c:v>
                </c:pt>
                <c:pt idx="1">
                  <c:v>47.733058878586448</c:v>
                </c:pt>
                <c:pt idx="2">
                  <c:v>58.545900003470081</c:v>
                </c:pt>
                <c:pt idx="3">
                  <c:v>62.62510684534346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6-4352-AD23-0D83E4188158}"/>
            </c:ext>
          </c:extLst>
        </c:ser>
        <c:ser>
          <c:idx val="1"/>
          <c:order val="1"/>
          <c:tx>
            <c:strRef>
              <c:f>'[rozdział 5 wykresy.xlsx]5.9'!$A$2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'[rozdział 5 wykresy.xlsx]5.9'!$B$1:$E$1</c:f>
              <c:strCache>
                <c:ptCount val="4"/>
                <c:pt idx="0">
                  <c:v>Mikro
(&lt;10 osób)</c:v>
                </c:pt>
                <c:pt idx="1">
                  <c:v>Małe
(10-49 osób)</c:v>
                </c:pt>
                <c:pt idx="2">
                  <c:v>Średnie
(50-249 osób)</c:v>
                </c:pt>
                <c:pt idx="3">
                  <c:v>Duże
(&gt;250 osób)</c:v>
                </c:pt>
              </c:strCache>
            </c:strRef>
          </c:cat>
          <c:val>
            <c:numRef>
              <c:f>'[rozdział 5 wykresy.xlsx]5.9'!$B$2:$E$2</c:f>
              <c:numCache>
                <c:formatCode>0</c:formatCode>
                <c:ptCount val="4"/>
                <c:pt idx="0">
                  <c:v>14.703976023048996</c:v>
                </c:pt>
                <c:pt idx="1">
                  <c:v>35.510648989606338</c:v>
                </c:pt>
                <c:pt idx="2">
                  <c:v>40.902358293445836</c:v>
                </c:pt>
                <c:pt idx="3">
                  <c:v>57.457297882736114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46-4352-AD23-0D83E4188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5578088"/>
        <c:axId val="185578480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579264"/>
        <c:axId val="185578872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'[rozdział 5 wykresy.xlsx]5.9'!$A$4</c15:sqref>
                        </c15:formulaRef>
                      </c:ext>
                    </c:extLst>
                    <c:strCache>
                      <c:ptCount val="1"/>
                      <c:pt idx="0">
                        <c:v>Produktywność PL (UE-10 = 100%)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diamond"/>
                  <c:size val="7"/>
                  <c:spPr>
                    <a:solidFill>
                      <a:schemeClr val="tx2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'[rozdział 5 wykresy.xlsx]5.9'!$B$1:$E$1</c15:sqref>
                        </c15:formulaRef>
                      </c:ext>
                    </c:extLst>
                    <c:strCache>
                      <c:ptCount val="4"/>
                      <c:pt idx="0">
                        <c:v>Mikro
(&lt;10 osób)</c:v>
                      </c:pt>
                      <c:pt idx="1">
                        <c:v>Małe
(10-49 osób)</c:v>
                      </c:pt>
                      <c:pt idx="2">
                        <c:v>Średnie
(50-249 osób)</c:v>
                      </c:pt>
                      <c:pt idx="3">
                        <c:v>Duże
(&gt;250 osób)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'[rozdział 5 wykresy.xlsx]5.9'!$B$4:$E$4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0.33804682999651886</c:v>
                      </c:pt>
                      <c:pt idx="1">
                        <c:v>0.7439424546398975</c:v>
                      </c:pt>
                      <c:pt idx="2">
                        <c:v>0.69863745012070022</c:v>
                      </c:pt>
                      <c:pt idx="3">
                        <c:v>0.917480237193534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7946-4352-AD23-0D83E4188158}"/>
                  </c:ext>
                </c:extLst>
              </c15:ser>
            </c15:filteredLineSeries>
          </c:ext>
        </c:extLst>
      </c:lineChart>
      <c:catAx>
        <c:axId val="18557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800"/>
            </a:pPr>
            <a:endParaRPr lang="pl-PL"/>
          </a:p>
        </c:txPr>
        <c:crossAx val="185578480"/>
        <c:crosses val="autoZero"/>
        <c:auto val="1"/>
        <c:lblAlgn val="ctr"/>
        <c:lblOffset val="100"/>
        <c:noMultiLvlLbl val="0"/>
      </c:catAx>
      <c:valAx>
        <c:axId val="18557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pl-PL" b="0"/>
                  <a:t>tys. EUR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85578088"/>
        <c:crosses val="autoZero"/>
        <c:crossBetween val="between"/>
      </c:valAx>
      <c:valAx>
        <c:axId val="18557887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185579264"/>
        <c:crosses val="max"/>
        <c:crossBetween val="between"/>
      </c:valAx>
      <c:catAx>
        <c:axId val="185579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85578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217065780623719E-2"/>
          <c:y val="0.89463333333333361"/>
          <c:w val="0.95782682482915094"/>
          <c:h val="8.8433333333333364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+mj-lt"/>
        </a:defRPr>
      </a:pPr>
      <a:endParaRPr lang="pl-PL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'[Wykr_R6.xlsx]6.1'!$B$1</c:f>
              <c:strCache>
                <c:ptCount val="1"/>
                <c:pt idx="0">
                  <c:v>2002-2011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9A24-4D2C-B71E-CFD768473EB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24-4D2C-B71E-CFD768473EB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'[Wykr_R6.xlsx]6.1'!$A$2:$A$12</c:f>
              <c:strCache>
                <c:ptCount val="11"/>
                <c:pt idx="0">
                  <c:v>PL</c:v>
                </c:pt>
                <c:pt idx="1">
                  <c:v>LT</c:v>
                </c:pt>
                <c:pt idx="2">
                  <c:v>HU</c:v>
                </c:pt>
                <c:pt idx="3">
                  <c:v>BG</c:v>
                </c:pt>
                <c:pt idx="4">
                  <c:v>SK</c:v>
                </c:pt>
                <c:pt idx="5">
                  <c:v>RO</c:v>
                </c:pt>
                <c:pt idx="6">
                  <c:v>LV</c:v>
                </c:pt>
                <c:pt idx="7">
                  <c:v>CZ</c:v>
                </c:pt>
                <c:pt idx="8">
                  <c:v>HR</c:v>
                </c:pt>
                <c:pt idx="9">
                  <c:v>EE</c:v>
                </c:pt>
                <c:pt idx="10">
                  <c:v>SI</c:v>
                </c:pt>
              </c:strCache>
            </c:strRef>
          </c:cat>
          <c:val>
            <c:numRef>
              <c:f>'[Wykr_R6.xlsx]6.1'!$B$2:$B$12</c:f>
              <c:numCache>
                <c:formatCode>0%</c:formatCode>
                <c:ptCount val="11"/>
                <c:pt idx="0">
                  <c:v>0.18396168798208268</c:v>
                </c:pt>
                <c:pt idx="1">
                  <c:v>0.18740167170763047</c:v>
                </c:pt>
                <c:pt idx="2">
                  <c:v>0.21347322911024091</c:v>
                </c:pt>
                <c:pt idx="3">
                  <c:v>0.2135515093803407</c:v>
                </c:pt>
                <c:pt idx="4">
                  <c:v>0.22779482156038294</c:v>
                </c:pt>
                <c:pt idx="5">
                  <c:v>0.22838708758354159</c:v>
                </c:pt>
                <c:pt idx="6">
                  <c:v>0.25448693037033082</c:v>
                </c:pt>
                <c:pt idx="7">
                  <c:v>0.25637521445751177</c:v>
                </c:pt>
                <c:pt idx="8">
                  <c:v>0.2793813303112983</c:v>
                </c:pt>
                <c:pt idx="9">
                  <c:v>0.28235329538583825</c:v>
                </c:pt>
                <c:pt idx="10">
                  <c:v>0.30390000641345982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24-4D2C-B71E-CFD768473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580048"/>
        <c:axId val="185580440"/>
      </c:barChart>
      <c:catAx>
        <c:axId val="18558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5580440"/>
        <c:crosses val="autoZero"/>
        <c:auto val="1"/>
        <c:lblAlgn val="ctr"/>
        <c:lblOffset val="100"/>
        <c:tickLblSkip val="1"/>
        <c:noMultiLvlLbl val="0"/>
      </c:catAx>
      <c:valAx>
        <c:axId val="185580440"/>
        <c:scaling>
          <c:orientation val="minMax"/>
          <c:max val="0.60000000000000064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558004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>
          <a:latin typeface="Calibri Light" pitchFamily="34" charset="0"/>
        </a:defRPr>
      </a:pPr>
      <a:endParaRPr lang="pl-PL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'[Wykr_R6.xlsx]6.2'!$B$1</c:f>
              <c:strCache>
                <c:ptCount val="1"/>
                <c:pt idx="0">
                  <c:v>gross cap form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5702-439D-A8DB-9890761050F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02-439D-A8DB-9890761050F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'[Wykr_R6.xlsx]6.2'!$A$2:$A$8</c:f>
              <c:strCache>
                <c:ptCount val="7"/>
                <c:pt idx="0">
                  <c:v>PL</c:v>
                </c:pt>
                <c:pt idx="1">
                  <c:v>HK</c:v>
                </c:pt>
                <c:pt idx="2">
                  <c:v>ES</c:v>
                </c:pt>
                <c:pt idx="3">
                  <c:v>IE</c:v>
                </c:pt>
                <c:pt idx="4">
                  <c:v>TW</c:v>
                </c:pt>
                <c:pt idx="5">
                  <c:v>KR</c:v>
                </c:pt>
                <c:pt idx="6">
                  <c:v>SG</c:v>
                </c:pt>
              </c:strCache>
            </c:strRef>
          </c:cat>
          <c:val>
            <c:numRef>
              <c:f>'[Wykr_R6.xlsx]6.2'!$B$2:$B$8</c:f>
              <c:numCache>
                <c:formatCode>0%</c:formatCode>
                <c:ptCount val="7"/>
                <c:pt idx="0">
                  <c:v>0.18396168798208268</c:v>
                </c:pt>
                <c:pt idx="1">
                  <c:v>0.19907639920711501</c:v>
                </c:pt>
                <c:pt idx="2">
                  <c:v>0.25316442549228685</c:v>
                </c:pt>
                <c:pt idx="3">
                  <c:v>0.28115674257278434</c:v>
                </c:pt>
                <c:pt idx="4">
                  <c:v>0.28502047955989951</c:v>
                </c:pt>
                <c:pt idx="5">
                  <c:v>0.34261415004730228</c:v>
                </c:pt>
                <c:pt idx="6">
                  <c:v>0.56104817986488364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02-439D-A8DB-989076105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060648"/>
        <c:axId val="186061040"/>
      </c:barChart>
      <c:catAx>
        <c:axId val="186060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6061040"/>
        <c:crosses val="autoZero"/>
        <c:auto val="1"/>
        <c:lblAlgn val="ctr"/>
        <c:lblOffset val="100"/>
        <c:noMultiLvlLbl val="0"/>
      </c:catAx>
      <c:valAx>
        <c:axId val="1860610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606064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Calibri Light" pitchFamily="34" charset="0"/>
        </a:defRPr>
      </a:pPr>
      <a:endParaRPr lang="pl-PL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3"/>
          <c:order val="0"/>
          <c:tx>
            <c:strRef>
              <c:f>'[rozdział 6 wykresy.xlsx]6.4'!$I$45</c:f>
              <c:strCache>
                <c:ptCount val="1"/>
                <c:pt idx="0">
                  <c:v>max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cat>
            <c:strRef>
              <c:f>'[rozdział 6 wykresy.xlsx]6.4'!$J$41:$S$41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'[rozdział 6 wykresy.xlsx]6.4'!$J$45:$S$45</c:f>
              <c:numCache>
                <c:formatCode>0</c:formatCode>
                <c:ptCount val="10"/>
                <c:pt idx="0">
                  <c:v>22.479999999999986</c:v>
                </c:pt>
                <c:pt idx="1">
                  <c:v>22.84</c:v>
                </c:pt>
                <c:pt idx="2">
                  <c:v>23.05</c:v>
                </c:pt>
                <c:pt idx="3">
                  <c:v>23.610000000000031</c:v>
                </c:pt>
                <c:pt idx="4">
                  <c:v>23.54</c:v>
                </c:pt>
                <c:pt idx="5">
                  <c:v>26.330000000000005</c:v>
                </c:pt>
                <c:pt idx="6">
                  <c:v>20.100000000000001</c:v>
                </c:pt>
                <c:pt idx="7">
                  <c:v>16.899999999999999</c:v>
                </c:pt>
                <c:pt idx="8">
                  <c:v>16.36</c:v>
                </c:pt>
                <c:pt idx="9">
                  <c:v>16.459999999999987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DF-4BB6-9C0C-E2AEAE956D95}"/>
            </c:ext>
          </c:extLst>
        </c:ser>
        <c:ser>
          <c:idx val="2"/>
          <c:order val="2"/>
          <c:tx>
            <c:strRef>
              <c:f>'[rozdział 6 wykresy.xlsx]6.4'!$I$44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'[rozdział 6 wykresy.xlsx]6.4'!$J$41:$S$41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'[rozdział 6 wykresy.xlsx]6.4'!$J$44:$S$44</c:f>
              <c:numCache>
                <c:formatCode>0</c:formatCode>
                <c:ptCount val="10"/>
                <c:pt idx="0">
                  <c:v>12.7</c:v>
                </c:pt>
                <c:pt idx="1">
                  <c:v>12.76</c:v>
                </c:pt>
                <c:pt idx="2">
                  <c:v>13.34</c:v>
                </c:pt>
                <c:pt idx="3">
                  <c:v>12.65</c:v>
                </c:pt>
                <c:pt idx="4">
                  <c:v>13.09</c:v>
                </c:pt>
                <c:pt idx="5">
                  <c:v>13.6</c:v>
                </c:pt>
                <c:pt idx="6">
                  <c:v>9.7100000000000009</c:v>
                </c:pt>
                <c:pt idx="7">
                  <c:v>9.5</c:v>
                </c:pt>
                <c:pt idx="8">
                  <c:v>10.950000000000006</c:v>
                </c:pt>
                <c:pt idx="9">
                  <c:v>10.57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DF-4BB6-9C0C-E2AEAE956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061824"/>
        <c:axId val="186062216"/>
      </c:areaChart>
      <c:lineChart>
        <c:grouping val="standard"/>
        <c:varyColors val="0"/>
        <c:ser>
          <c:idx val="1"/>
          <c:order val="1"/>
          <c:tx>
            <c:strRef>
              <c:f>'[rozdział 6 wykresy.xlsx]6.4'!$I$43</c:f>
              <c:strCache>
                <c:ptCount val="1"/>
                <c:pt idx="0">
                  <c:v>Polska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9"/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DF-4BB6-9C0C-E2AEAE956D9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'[rozdział 6 wykresy.xlsx]6.4'!$J$41:$S$41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'[rozdział 6 wykresy.xlsx]6.4'!$J$43:$S$43</c:f>
              <c:numCache>
                <c:formatCode>0</c:formatCode>
                <c:ptCount val="10"/>
                <c:pt idx="0">
                  <c:v>9.92</c:v>
                </c:pt>
                <c:pt idx="1">
                  <c:v>9.77</c:v>
                </c:pt>
                <c:pt idx="2">
                  <c:v>9.8800000000000008</c:v>
                </c:pt>
                <c:pt idx="3">
                  <c:v>10.96</c:v>
                </c:pt>
                <c:pt idx="4">
                  <c:v>12.229999999999999</c:v>
                </c:pt>
                <c:pt idx="5">
                  <c:v>12.31</c:v>
                </c:pt>
                <c:pt idx="6">
                  <c:v>10.91</c:v>
                </c:pt>
                <c:pt idx="7">
                  <c:v>9.5400000000000009</c:v>
                </c:pt>
                <c:pt idx="8">
                  <c:v>9.9500000000000028</c:v>
                </c:pt>
                <c:pt idx="9">
                  <c:v>9.8000000000000007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DF-4BB6-9C0C-E2AEAE956D95}"/>
            </c:ext>
          </c:extLst>
        </c:ser>
        <c:ser>
          <c:idx val="0"/>
          <c:order val="3"/>
          <c:tx>
            <c:strRef>
              <c:f>'[rozdział 6 wykresy.xlsx]6.4'!$I$42</c:f>
              <c:strCache>
                <c:ptCount val="1"/>
                <c:pt idx="0">
                  <c:v>mediana</c:v>
                </c:pt>
              </c:strCache>
            </c:strRef>
          </c:tx>
          <c:spPr>
            <a:ln w="7620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9"/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DF-4BB6-9C0C-E2AEAE956D9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'[rozdział 6 wykresy.xlsx]6.4'!$J$41:$S$41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'[rozdział 6 wykresy.xlsx]6.4'!$J$42:$S$42</c:f>
              <c:numCache>
                <c:formatCode>0</c:formatCode>
                <c:ptCount val="10"/>
                <c:pt idx="0">
                  <c:v>15.59</c:v>
                </c:pt>
                <c:pt idx="1">
                  <c:v>16.690000000000001</c:v>
                </c:pt>
                <c:pt idx="2">
                  <c:v>18.87</c:v>
                </c:pt>
                <c:pt idx="3">
                  <c:v>18.809999999999999</c:v>
                </c:pt>
                <c:pt idx="4">
                  <c:v>19.190000000000001</c:v>
                </c:pt>
                <c:pt idx="5">
                  <c:v>17.7</c:v>
                </c:pt>
                <c:pt idx="6">
                  <c:v>13.32</c:v>
                </c:pt>
                <c:pt idx="7">
                  <c:v>12.43</c:v>
                </c:pt>
                <c:pt idx="8">
                  <c:v>14.53</c:v>
                </c:pt>
                <c:pt idx="9">
                  <c:v>14.495000000000006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DF-4BB6-9C0C-E2AEAE956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061824"/>
        <c:axId val="186062216"/>
      </c:lineChart>
      <c:catAx>
        <c:axId val="18606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062216"/>
        <c:crosses val="autoZero"/>
        <c:auto val="1"/>
        <c:lblAlgn val="ctr"/>
        <c:lblOffset val="100"/>
        <c:tickLblSkip val="3"/>
        <c:noMultiLvlLbl val="0"/>
      </c:catAx>
      <c:valAx>
        <c:axId val="186062216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crossAx val="1860618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'[Wykr_R6.xlsx]6.4'!$B$2</c:f>
              <c:strCache>
                <c:ptCount val="1"/>
                <c:pt idx="0">
                  <c:v>Przedsiębiorstwa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2909-439D-B84B-E8348FFF498C}"/>
              </c:ext>
            </c:extLst>
          </c:dPt>
          <c:cat>
            <c:strRef>
              <c:f>'[Wykr_R6.xlsx]6.4'!$A$3:$A$12</c:f>
              <c:strCache>
                <c:ptCount val="10"/>
                <c:pt idx="0">
                  <c:v>PL</c:v>
                </c:pt>
                <c:pt idx="1">
                  <c:v>LT</c:v>
                </c:pt>
                <c:pt idx="2">
                  <c:v>HU</c:v>
                </c:pt>
                <c:pt idx="3">
                  <c:v>HR</c:v>
                </c:pt>
                <c:pt idx="4">
                  <c:v>SK</c:v>
                </c:pt>
                <c:pt idx="5">
                  <c:v>SI</c:v>
                </c:pt>
                <c:pt idx="6">
                  <c:v>RO</c:v>
                </c:pt>
                <c:pt idx="7">
                  <c:v>LV</c:v>
                </c:pt>
                <c:pt idx="8">
                  <c:v>CZ</c:v>
                </c:pt>
                <c:pt idx="9">
                  <c:v>EE</c:v>
                </c:pt>
              </c:strCache>
            </c:strRef>
          </c:cat>
          <c:val>
            <c:numRef>
              <c:f>'[Wykr_R6.xlsx]6.4'!$B$3:$B$12</c:f>
              <c:numCache>
                <c:formatCode>0%</c:formatCode>
                <c:ptCount val="10"/>
                <c:pt idx="0">
                  <c:v>0.10835</c:v>
                </c:pt>
                <c:pt idx="1">
                  <c:v>0.13821111111111145</c:v>
                </c:pt>
                <c:pt idx="2">
                  <c:v>0.13749000000000028</c:v>
                </c:pt>
                <c:pt idx="3">
                  <c:v>0.15393000000000037</c:v>
                </c:pt>
                <c:pt idx="4">
                  <c:v>0.16341000000000028</c:v>
                </c:pt>
                <c:pt idx="5">
                  <c:v>0.15368999999999999</c:v>
                </c:pt>
                <c:pt idx="6">
                  <c:v>0.18403000000000028</c:v>
                </c:pt>
                <c:pt idx="7">
                  <c:v>0.18623000000000028</c:v>
                </c:pt>
                <c:pt idx="8">
                  <c:v>0.17735000000000001</c:v>
                </c:pt>
                <c:pt idx="9">
                  <c:v>0.19012999999999997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09-439D-B84B-E8348FFF498C}"/>
            </c:ext>
          </c:extLst>
        </c:ser>
        <c:ser>
          <c:idx val="1"/>
          <c:order val="1"/>
          <c:tx>
            <c:strRef>
              <c:f>'[Wykr_R6.xlsx]6.4'!$C$2</c:f>
              <c:strCache>
                <c:ptCount val="1"/>
                <c:pt idx="0">
                  <c:v>Państwo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>
                  <a:alpha val="63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4-2909-439D-B84B-E8348FFF498C}"/>
              </c:ext>
            </c:extLst>
          </c:dPt>
          <c:cat>
            <c:strRef>
              <c:f>'[Wykr_R6.xlsx]6.4'!$A$3:$A$12</c:f>
              <c:strCache>
                <c:ptCount val="10"/>
                <c:pt idx="0">
                  <c:v>PL</c:v>
                </c:pt>
                <c:pt idx="1">
                  <c:v>LT</c:v>
                </c:pt>
                <c:pt idx="2">
                  <c:v>HU</c:v>
                </c:pt>
                <c:pt idx="3">
                  <c:v>HR</c:v>
                </c:pt>
                <c:pt idx="4">
                  <c:v>SK</c:v>
                </c:pt>
                <c:pt idx="5">
                  <c:v>SI</c:v>
                </c:pt>
                <c:pt idx="6">
                  <c:v>RO</c:v>
                </c:pt>
                <c:pt idx="7">
                  <c:v>LV</c:v>
                </c:pt>
                <c:pt idx="8">
                  <c:v>CZ</c:v>
                </c:pt>
                <c:pt idx="9">
                  <c:v>EE</c:v>
                </c:pt>
              </c:strCache>
            </c:strRef>
          </c:cat>
          <c:val>
            <c:numRef>
              <c:f>'[Wykr_R6.xlsx]6.4'!$C$3:$C$12</c:f>
              <c:numCache>
                <c:formatCode>0%</c:formatCode>
                <c:ptCount val="10"/>
                <c:pt idx="0">
                  <c:v>4.3629999999999967E-2</c:v>
                </c:pt>
                <c:pt idx="1">
                  <c:v>4.4755555555555555E-2</c:v>
                </c:pt>
                <c:pt idx="2">
                  <c:v>3.8570000000000014E-2</c:v>
                </c:pt>
                <c:pt idx="3">
                  <c:v>5.2340000000000012E-2</c:v>
                </c:pt>
                <c:pt idx="4">
                  <c:v>3.2350000000000004E-2</c:v>
                </c:pt>
                <c:pt idx="5">
                  <c:v>4.2939999999999999E-2</c:v>
                </c:pt>
                <c:pt idx="6">
                  <c:v>5.0170000000000006E-2</c:v>
                </c:pt>
                <c:pt idx="7">
                  <c:v>4.4830000000000078E-2</c:v>
                </c:pt>
                <c:pt idx="8">
                  <c:v>4.9560000000000097E-2</c:v>
                </c:pt>
                <c:pt idx="9">
                  <c:v>5.4230000000000014E-2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09-439D-B84B-E8348FFF498C}"/>
            </c:ext>
          </c:extLst>
        </c:ser>
        <c:ser>
          <c:idx val="2"/>
          <c:order val="2"/>
          <c:tx>
            <c:strRef>
              <c:f>'[Wykr_R6.xlsx]6.4'!$D$2</c:f>
              <c:strCache>
                <c:ptCount val="1"/>
                <c:pt idx="0">
                  <c:v>Gospodarstwa domowe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>
                  <a:alpha val="36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7-2909-439D-B84B-E8348FFF498C}"/>
              </c:ext>
            </c:extLst>
          </c:dPt>
          <c:cat>
            <c:strRef>
              <c:f>'[Wykr_R6.xlsx]6.4'!$A$3:$A$12</c:f>
              <c:strCache>
                <c:ptCount val="10"/>
                <c:pt idx="0">
                  <c:v>PL</c:v>
                </c:pt>
                <c:pt idx="1">
                  <c:v>LT</c:v>
                </c:pt>
                <c:pt idx="2">
                  <c:v>HU</c:v>
                </c:pt>
                <c:pt idx="3">
                  <c:v>HR</c:v>
                </c:pt>
                <c:pt idx="4">
                  <c:v>SK</c:v>
                </c:pt>
                <c:pt idx="5">
                  <c:v>SI</c:v>
                </c:pt>
                <c:pt idx="6">
                  <c:v>RO</c:v>
                </c:pt>
                <c:pt idx="7">
                  <c:v>LV</c:v>
                </c:pt>
                <c:pt idx="8">
                  <c:v>CZ</c:v>
                </c:pt>
                <c:pt idx="9">
                  <c:v>EE</c:v>
                </c:pt>
              </c:strCache>
            </c:strRef>
          </c:cat>
          <c:val>
            <c:numRef>
              <c:f>'[Wykr_R6.xlsx]6.4'!$D$3:$D$12</c:f>
              <c:numCache>
                <c:formatCode>0%</c:formatCode>
                <c:ptCount val="10"/>
                <c:pt idx="0">
                  <c:v>4.7829999999999998E-2</c:v>
                </c:pt>
                <c:pt idx="1">
                  <c:v>3.6477777777777901E-2</c:v>
                </c:pt>
                <c:pt idx="2">
                  <c:v>4.8330000000000033E-2</c:v>
                </c:pt>
                <c:pt idx="3">
                  <c:v>3.8530000000000002E-2</c:v>
                </c:pt>
                <c:pt idx="4">
                  <c:v>5.1660000000000011E-2</c:v>
                </c:pt>
                <c:pt idx="5">
                  <c:v>5.2600000000000001E-2</c:v>
                </c:pt>
                <c:pt idx="6">
                  <c:v>2.6690000000000002E-2</c:v>
                </c:pt>
                <c:pt idx="7">
                  <c:v>4.5259999999999988E-2</c:v>
                </c:pt>
                <c:pt idx="8">
                  <c:v>5.1689999999999986E-2</c:v>
                </c:pt>
                <c:pt idx="9">
                  <c:v>5.4310000000000101E-2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09-439D-B84B-E8348FFF4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063000"/>
        <c:axId val="186063392"/>
      </c:barChart>
      <c:catAx>
        <c:axId val="186063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6063392"/>
        <c:crosses val="autoZero"/>
        <c:auto val="1"/>
        <c:lblAlgn val="ctr"/>
        <c:lblOffset val="100"/>
        <c:tickLblSkip val="1"/>
        <c:noMultiLvlLbl val="0"/>
      </c:catAx>
      <c:valAx>
        <c:axId val="186063392"/>
        <c:scaling>
          <c:orientation val="minMax"/>
          <c:max val="0.3000000000000003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%PKB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186063000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Calibri Light" pitchFamily="34" charset="0"/>
        </a:defRPr>
      </a:pPr>
      <a:endParaRPr lang="pl-PL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Arkusz2!$AS$20</c:f>
              <c:strCache>
                <c:ptCount val="1"/>
                <c:pt idx="0">
                  <c:v>prywatne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30D6-4A1D-BC63-988CC7E15EB8}"/>
              </c:ext>
            </c:extLst>
          </c:dPt>
          <c:dLbls>
            <c:dLbl>
              <c:idx val="0"/>
              <c:layout>
                <c:manualLayout>
                  <c:x val="-2.165712474213953E-3"/>
                  <c:y val="-0.249293050430432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D6-4A1D-BC63-988CC7E15EB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Arkusz2!$AS$21:$AS$31</c:f>
              <c:numCache>
                <c:formatCode>0%</c:formatCode>
                <c:ptCount val="11"/>
                <c:pt idx="0">
                  <c:v>0.17415866925159187</c:v>
                </c:pt>
                <c:pt idx="1">
                  <c:v>0.17428294805243902</c:v>
                </c:pt>
                <c:pt idx="2">
                  <c:v>0.1584012737179967</c:v>
                </c:pt>
                <c:pt idx="3">
                  <c:v>0.20313125070628044</c:v>
                </c:pt>
                <c:pt idx="4">
                  <c:v>0.20989253987527756</c:v>
                </c:pt>
                <c:pt idx="5">
                  <c:v>0.18805045114391949</c:v>
                </c:pt>
                <c:pt idx="6">
                  <c:v>0.21506140333890039</c:v>
                </c:pt>
                <c:pt idx="7">
                  <c:v>0.20303673546535411</c:v>
                </c:pt>
                <c:pt idx="8">
                  <c:v>0.22109282569283401</c:v>
                </c:pt>
                <c:pt idx="9">
                  <c:v>0.19581020485602382</c:v>
                </c:pt>
                <c:pt idx="10">
                  <c:v>0.23743057751936986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D6-4A1D-BC63-988CC7E15EB8}"/>
            </c:ext>
          </c:extLst>
        </c:ser>
        <c:ser>
          <c:idx val="1"/>
          <c:order val="1"/>
          <c:tx>
            <c:strRef>
              <c:f>Arkusz2!$AT$20</c:f>
              <c:strCache>
                <c:ptCount val="1"/>
                <c:pt idx="0">
                  <c:v>publiczne</c:v>
                </c:pt>
              </c:strCache>
            </c:strRef>
          </c:tx>
          <c:invertIfNegative val="0"/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Arkusz2!$AT$21:$AT$31</c:f>
              <c:numCache>
                <c:formatCode>0%</c:formatCode>
                <c:ptCount val="11"/>
                <c:pt idx="0">
                  <c:v>-4.1361607774669163E-4</c:v>
                </c:pt>
                <c:pt idx="1">
                  <c:v>5.7727826815403682E-4</c:v>
                </c:pt>
                <c:pt idx="2">
                  <c:v>2.8263972616641986E-2</c:v>
                </c:pt>
                <c:pt idx="3">
                  <c:v>-1.1565418356848699E-2</c:v>
                </c:pt>
                <c:pt idx="4">
                  <c:v>-6.9650898987384585E-3</c:v>
                </c:pt>
                <c:pt idx="5">
                  <c:v>1.8647212552391636E-2</c:v>
                </c:pt>
                <c:pt idx="6">
                  <c:v>-3.4798478750392757E-3</c:v>
                </c:pt>
                <c:pt idx="7">
                  <c:v>1.2971132721150549E-2</c:v>
                </c:pt>
                <c:pt idx="8">
                  <c:v>2.3474882624212587E-2</c:v>
                </c:pt>
                <c:pt idx="9">
                  <c:v>5.1850030860644804E-2</c:v>
                </c:pt>
                <c:pt idx="10">
                  <c:v>1.315526272443595E-2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D6-4A1D-BC63-988CC7E15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001696"/>
        <c:axId val="186002088"/>
      </c:barChart>
      <c:lineChart>
        <c:grouping val="standard"/>
        <c:varyColors val="0"/>
        <c:ser>
          <c:idx val="2"/>
          <c:order val="2"/>
          <c:tx>
            <c:strRef>
              <c:f>Arkusz2!$AU$20</c:f>
              <c:strCache>
                <c:ptCount val="1"/>
                <c:pt idx="0">
                  <c:v>razem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noFill/>
              </a:ln>
            </c:spPr>
          </c:marker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Arkusz2!$AU$21:$AU$31</c:f>
              <c:numCache>
                <c:formatCode>0%</c:formatCode>
                <c:ptCount val="11"/>
                <c:pt idx="0">
                  <c:v>0.17374505317384553</c:v>
                </c:pt>
                <c:pt idx="1">
                  <c:v>0.17486022632059281</c:v>
                </c:pt>
                <c:pt idx="2">
                  <c:v>0.18666524633463824</c:v>
                </c:pt>
                <c:pt idx="3">
                  <c:v>0.19156583234943192</c:v>
                </c:pt>
                <c:pt idx="4">
                  <c:v>0.20292744997653894</c:v>
                </c:pt>
                <c:pt idx="5">
                  <c:v>0.20669766369631121</c:v>
                </c:pt>
                <c:pt idx="6">
                  <c:v>0.21158155546386095</c:v>
                </c:pt>
                <c:pt idx="7">
                  <c:v>0.21600786818650466</c:v>
                </c:pt>
                <c:pt idx="8">
                  <c:v>0.24456770831704672</c:v>
                </c:pt>
                <c:pt idx="9">
                  <c:v>0.24766023571666851</c:v>
                </c:pt>
                <c:pt idx="10">
                  <c:v>0.25058584024380581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D6-4A1D-BC63-988CC7E15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001696"/>
        <c:axId val="186002088"/>
      </c:lineChart>
      <c:catAx>
        <c:axId val="18600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6002088"/>
        <c:crosses val="autoZero"/>
        <c:auto val="1"/>
        <c:lblAlgn val="ctr"/>
        <c:lblOffset val="100"/>
        <c:noMultiLvlLbl val="0"/>
      </c:catAx>
      <c:valAx>
        <c:axId val="18600208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860016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19777219536565"/>
          <c:y val="5.4026859781213479E-2"/>
          <c:w val="0.75284400441902044"/>
          <c:h val="0.77540548307374091"/>
        </c:manualLayout>
      </c:layout>
      <c:lineChart>
        <c:grouping val="standard"/>
        <c:varyColors val="0"/>
        <c:ser>
          <c:idx val="0"/>
          <c:order val="0"/>
          <c:tx>
            <c:strRef>
              <c:f>Arkusz2!$A$103</c:f>
              <c:strCache>
                <c:ptCount val="1"/>
                <c:pt idx="0">
                  <c:v>Inwestycje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Arkusz2!$B$102:$N$102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Arkusz2!$B$103:$N$103</c:f>
              <c:numCache>
                <c:formatCode>0%</c:formatCode>
                <c:ptCount val="13"/>
                <c:pt idx="0">
                  <c:v>0.18443128546755519</c:v>
                </c:pt>
                <c:pt idx="1">
                  <c:v>0.18169996453481499</c:v>
                </c:pt>
                <c:pt idx="2">
                  <c:v>0.18095546209425234</c:v>
                </c:pt>
                <c:pt idx="3">
                  <c:v>0.18631333130267064</c:v>
                </c:pt>
                <c:pt idx="4">
                  <c:v>0.19752159218926024</c:v>
                </c:pt>
                <c:pt idx="5">
                  <c:v>0.21916076845298291</c:v>
                </c:pt>
                <c:pt idx="6">
                  <c:v>0.22563219290691303</c:v>
                </c:pt>
                <c:pt idx="7">
                  <c:v>0.21117556355092151</c:v>
                </c:pt>
                <c:pt idx="8">
                  <c:v>0.19813552247112842</c:v>
                </c:pt>
                <c:pt idx="9">
                  <c:v>0.20314109165808447</c:v>
                </c:pt>
                <c:pt idx="10">
                  <c:v>0.19431895538090241</c:v>
                </c:pt>
                <c:pt idx="11">
                  <c:v>0.18818788717146845</c:v>
                </c:pt>
                <c:pt idx="12">
                  <c:v>0.19494417770579067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F6-493F-B474-545380B4DBC6}"/>
            </c:ext>
          </c:extLst>
        </c:ser>
        <c:ser>
          <c:idx val="1"/>
          <c:order val="1"/>
          <c:tx>
            <c:strRef>
              <c:f>Arkusz2!$A$104</c:f>
              <c:strCache>
                <c:ptCount val="1"/>
                <c:pt idx="0">
                  <c:v>Oszczędności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Arkusz2!$B$102:$N$102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Arkusz2!$B$104:$N$104</c:f>
              <c:numCache>
                <c:formatCode>0%</c:formatCode>
                <c:ptCount val="13"/>
                <c:pt idx="0">
                  <c:v>0.1634591660498397</c:v>
                </c:pt>
                <c:pt idx="1">
                  <c:v>0.17153327816526795</c:v>
                </c:pt>
                <c:pt idx="2">
                  <c:v>0.14946619217081883</c:v>
                </c:pt>
                <c:pt idx="3">
                  <c:v>0.1718956239212103</c:v>
                </c:pt>
                <c:pt idx="4">
                  <c:v>0.17433345850544524</c:v>
                </c:pt>
                <c:pt idx="5">
                  <c:v>0.18326592517694659</c:v>
                </c:pt>
                <c:pt idx="6">
                  <c:v>0.17779691536835521</c:v>
                </c:pt>
                <c:pt idx="7">
                  <c:v>0.16322784345399821</c:v>
                </c:pt>
                <c:pt idx="8">
                  <c:v>0.16140253235007651</c:v>
                </c:pt>
                <c:pt idx="9">
                  <c:v>0.1719876416065913</c:v>
                </c:pt>
                <c:pt idx="10">
                  <c:v>0.16869855807908907</c:v>
                </c:pt>
                <c:pt idx="11">
                  <c:v>0.17730197870932821</c:v>
                </c:pt>
                <c:pt idx="12">
                  <c:v>0.18730838202117231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F6-493F-B474-545380B4D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002872"/>
        <c:axId val="186003264"/>
      </c:lineChart>
      <c:catAx>
        <c:axId val="186002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003264"/>
        <c:crosses val="autoZero"/>
        <c:auto val="1"/>
        <c:lblAlgn val="ctr"/>
        <c:lblOffset val="100"/>
        <c:noMultiLvlLbl val="0"/>
      </c:catAx>
      <c:valAx>
        <c:axId val="186003264"/>
        <c:scaling>
          <c:orientation val="minMax"/>
          <c:max val="0.30000000000000032"/>
        </c:scaling>
        <c:delete val="0"/>
        <c:axPos val="l"/>
        <c:numFmt formatCode="0%" sourceLinked="1"/>
        <c:majorTickMark val="out"/>
        <c:minorTickMark val="none"/>
        <c:tickLblPos val="nextTo"/>
        <c:crossAx val="1860028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Arkusz2!$AS$20</c:f>
              <c:strCache>
                <c:ptCount val="1"/>
                <c:pt idx="0">
                  <c:v>prywatne</c:v>
                </c:pt>
              </c:strCache>
            </c:strRef>
          </c:tx>
          <c:invertIfNegative val="0"/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Arkusz2!$AS$21:$AS$31</c:f>
              <c:numCache>
                <c:formatCode>0%</c:formatCode>
                <c:ptCount val="11"/>
                <c:pt idx="0">
                  <c:v>0.17415866925159204</c:v>
                </c:pt>
                <c:pt idx="1">
                  <c:v>0.17428294805243877</c:v>
                </c:pt>
                <c:pt idx="2">
                  <c:v>0.15840127371799631</c:v>
                </c:pt>
                <c:pt idx="3">
                  <c:v>0.20313125070628044</c:v>
                </c:pt>
                <c:pt idx="4">
                  <c:v>0.2098925398752774</c:v>
                </c:pt>
                <c:pt idx="5">
                  <c:v>0.18805045114391949</c:v>
                </c:pt>
                <c:pt idx="6">
                  <c:v>0.21506140333890023</c:v>
                </c:pt>
                <c:pt idx="7">
                  <c:v>0.20303673546535395</c:v>
                </c:pt>
                <c:pt idx="8">
                  <c:v>0.22109282569283401</c:v>
                </c:pt>
                <c:pt idx="9">
                  <c:v>0.19581020485602352</c:v>
                </c:pt>
                <c:pt idx="10">
                  <c:v>0.23743057751936969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D-480F-999A-8DD840B0E7C0}"/>
            </c:ext>
          </c:extLst>
        </c:ser>
        <c:ser>
          <c:idx val="1"/>
          <c:order val="1"/>
          <c:tx>
            <c:strRef>
              <c:f>Arkusz2!$AT$20</c:f>
              <c:strCache>
                <c:ptCount val="1"/>
                <c:pt idx="0">
                  <c:v>publiczne</c:v>
                </c:pt>
              </c:strCache>
            </c:strRef>
          </c:tx>
          <c:invertIfNegative val="0"/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Arkusz2!$AT$21:$AT$31</c:f>
              <c:numCache>
                <c:formatCode>0%</c:formatCode>
                <c:ptCount val="11"/>
                <c:pt idx="0">
                  <c:v>-4.1361607774669163E-4</c:v>
                </c:pt>
                <c:pt idx="1">
                  <c:v>5.772782681540353E-4</c:v>
                </c:pt>
                <c:pt idx="2">
                  <c:v>2.8263972616641941E-2</c:v>
                </c:pt>
                <c:pt idx="3">
                  <c:v>-1.1565418356848687E-2</c:v>
                </c:pt>
                <c:pt idx="4">
                  <c:v>-6.9650898987384594E-3</c:v>
                </c:pt>
                <c:pt idx="5">
                  <c:v>1.8647212552391636E-2</c:v>
                </c:pt>
                <c:pt idx="6">
                  <c:v>-3.4798478750392757E-3</c:v>
                </c:pt>
                <c:pt idx="7">
                  <c:v>1.2971132721150549E-2</c:v>
                </c:pt>
                <c:pt idx="8">
                  <c:v>2.3474882624212549E-2</c:v>
                </c:pt>
                <c:pt idx="9">
                  <c:v>5.185003086064479E-2</c:v>
                </c:pt>
                <c:pt idx="10">
                  <c:v>1.3155262724435951E-2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D-480F-999A-8DD840B0E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004048"/>
        <c:axId val="186004440"/>
      </c:barChart>
      <c:lineChart>
        <c:grouping val="standard"/>
        <c:varyColors val="0"/>
        <c:ser>
          <c:idx val="2"/>
          <c:order val="2"/>
          <c:tx>
            <c:strRef>
              <c:f>Arkusz2!$AU$20</c:f>
              <c:strCache>
                <c:ptCount val="1"/>
                <c:pt idx="0">
                  <c:v>razem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noFill/>
              </a:ln>
            </c:spPr>
          </c:marker>
          <c:cat>
            <c:strRef>
              <c:f>Arkusz2!$AR$21:$AR$31</c:f>
              <c:strCache>
                <c:ptCount val="11"/>
                <c:pt idx="0">
                  <c:v>Polska</c:v>
                </c:pt>
                <c:pt idx="1">
                  <c:v>Litwa</c:v>
                </c:pt>
                <c:pt idx="2">
                  <c:v>Bułgaria</c:v>
                </c:pt>
                <c:pt idx="3">
                  <c:v>Chorwacja</c:v>
                </c:pt>
                <c:pt idx="4">
                  <c:v>Węgry</c:v>
                </c:pt>
                <c:pt idx="5">
                  <c:v>Rumunia</c:v>
                </c:pt>
                <c:pt idx="6">
                  <c:v>Słowacja</c:v>
                </c:pt>
                <c:pt idx="7">
                  <c:v>Łotwa</c:v>
                </c:pt>
                <c:pt idx="8">
                  <c:v>Czechy</c:v>
                </c:pt>
                <c:pt idx="9">
                  <c:v>Estonia</c:v>
                </c:pt>
                <c:pt idx="10">
                  <c:v>Słowenia</c:v>
                </c:pt>
              </c:strCache>
            </c:strRef>
          </c:cat>
          <c:val>
            <c:numRef>
              <c:f>Arkusz2!$AU$21:$AU$31</c:f>
              <c:numCache>
                <c:formatCode>0%</c:formatCode>
                <c:ptCount val="11"/>
                <c:pt idx="0">
                  <c:v>0.17374505317384534</c:v>
                </c:pt>
                <c:pt idx="1">
                  <c:v>0.17486022632059281</c:v>
                </c:pt>
                <c:pt idx="2">
                  <c:v>0.18666524633463824</c:v>
                </c:pt>
                <c:pt idx="3">
                  <c:v>0.19156583234943175</c:v>
                </c:pt>
                <c:pt idx="4">
                  <c:v>0.20292744997653894</c:v>
                </c:pt>
                <c:pt idx="5">
                  <c:v>0.20669766369631112</c:v>
                </c:pt>
                <c:pt idx="6">
                  <c:v>0.21158155546386095</c:v>
                </c:pt>
                <c:pt idx="7">
                  <c:v>0.2160078681865045</c:v>
                </c:pt>
                <c:pt idx="8">
                  <c:v>0.24456770831704655</c:v>
                </c:pt>
                <c:pt idx="9">
                  <c:v>0.24766023571666831</c:v>
                </c:pt>
                <c:pt idx="10">
                  <c:v>0.25058584024380565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1D-480F-999A-8DD840B0E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004048"/>
        <c:axId val="186004440"/>
      </c:lineChart>
      <c:catAx>
        <c:axId val="186004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6004440"/>
        <c:crosses val="autoZero"/>
        <c:auto val="1"/>
        <c:lblAlgn val="ctr"/>
        <c:lblOffset val="100"/>
        <c:noMultiLvlLbl val="0"/>
      </c:catAx>
      <c:valAx>
        <c:axId val="1860044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6004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19777219536565"/>
          <c:y val="5.4026859781213479E-2"/>
          <c:w val="0.75284400441901911"/>
          <c:h val="0.77540548307374013"/>
        </c:manualLayout>
      </c:layout>
      <c:lineChart>
        <c:grouping val="standard"/>
        <c:varyColors val="0"/>
        <c:ser>
          <c:idx val="0"/>
          <c:order val="0"/>
          <c:tx>
            <c:strRef>
              <c:f>Arkusz2!$A$103</c:f>
              <c:strCache>
                <c:ptCount val="1"/>
                <c:pt idx="0">
                  <c:v>Inwestycje</c:v>
                </c:pt>
              </c:strCache>
            </c:strRef>
          </c:tx>
          <c:marker>
            <c:symbol val="none"/>
          </c:marker>
          <c:cat>
            <c:numRef>
              <c:f>Arkusz2!$B$102:$N$102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Arkusz2!$B$103:$N$103</c:f>
              <c:numCache>
                <c:formatCode>0%</c:formatCode>
                <c:ptCount val="13"/>
                <c:pt idx="0">
                  <c:v>0.18443128546755488</c:v>
                </c:pt>
                <c:pt idx="1">
                  <c:v>0.18169996453481499</c:v>
                </c:pt>
                <c:pt idx="2">
                  <c:v>0.18095546209425215</c:v>
                </c:pt>
                <c:pt idx="3">
                  <c:v>0.18631333130267033</c:v>
                </c:pt>
                <c:pt idx="4">
                  <c:v>0.19752159218926024</c:v>
                </c:pt>
                <c:pt idx="5">
                  <c:v>0.21916076845298285</c:v>
                </c:pt>
                <c:pt idx="6">
                  <c:v>0.22563219290691303</c:v>
                </c:pt>
                <c:pt idx="7">
                  <c:v>0.21117556355092151</c:v>
                </c:pt>
                <c:pt idx="8">
                  <c:v>0.19813552247112842</c:v>
                </c:pt>
                <c:pt idx="9">
                  <c:v>0.20314109165808447</c:v>
                </c:pt>
                <c:pt idx="10">
                  <c:v>0.19431895538090227</c:v>
                </c:pt>
                <c:pt idx="11">
                  <c:v>0.18818788717146809</c:v>
                </c:pt>
                <c:pt idx="12">
                  <c:v>0.19494417770579048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2A-402B-94CF-DFDBB4AA4324}"/>
            </c:ext>
          </c:extLst>
        </c:ser>
        <c:ser>
          <c:idx val="1"/>
          <c:order val="1"/>
          <c:tx>
            <c:strRef>
              <c:f>Arkusz2!$A$104</c:f>
              <c:strCache>
                <c:ptCount val="1"/>
                <c:pt idx="0">
                  <c:v>Oszczędności</c:v>
                </c:pt>
              </c:strCache>
            </c:strRef>
          </c:tx>
          <c:marker>
            <c:symbol val="none"/>
          </c:marker>
          <c:cat>
            <c:numRef>
              <c:f>Arkusz2!$B$102:$N$102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Arkusz2!$B$104:$N$104</c:f>
              <c:numCache>
                <c:formatCode>0%</c:formatCode>
                <c:ptCount val="13"/>
                <c:pt idx="0">
                  <c:v>0.16345916604983962</c:v>
                </c:pt>
                <c:pt idx="1">
                  <c:v>0.17153327816526776</c:v>
                </c:pt>
                <c:pt idx="2">
                  <c:v>0.1494661921708185</c:v>
                </c:pt>
                <c:pt idx="3">
                  <c:v>0.1718956239212103</c:v>
                </c:pt>
                <c:pt idx="4">
                  <c:v>0.17433345850544496</c:v>
                </c:pt>
                <c:pt idx="5">
                  <c:v>0.18326592517694643</c:v>
                </c:pt>
                <c:pt idx="6">
                  <c:v>0.17779691536835512</c:v>
                </c:pt>
                <c:pt idx="7">
                  <c:v>0.1632278434539981</c:v>
                </c:pt>
                <c:pt idx="8">
                  <c:v>0.16140253235007651</c:v>
                </c:pt>
                <c:pt idx="9">
                  <c:v>0.17198764160659114</c:v>
                </c:pt>
                <c:pt idx="10">
                  <c:v>0.16869855807908907</c:v>
                </c:pt>
                <c:pt idx="11">
                  <c:v>0.17730197870932821</c:v>
                </c:pt>
                <c:pt idx="12">
                  <c:v>0.18730838202117198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2A-402B-94CF-DFDBB4AA4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47024"/>
        <c:axId val="173547416"/>
      </c:lineChart>
      <c:catAx>
        <c:axId val="173547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547416"/>
        <c:crosses val="autoZero"/>
        <c:auto val="1"/>
        <c:lblAlgn val="ctr"/>
        <c:lblOffset val="100"/>
        <c:noMultiLvlLbl val="0"/>
      </c:catAx>
      <c:valAx>
        <c:axId val="173547416"/>
        <c:scaling>
          <c:orientation val="minMax"/>
          <c:max val="0.30000000000000016"/>
        </c:scaling>
        <c:delete val="0"/>
        <c:axPos val="l"/>
        <c:numFmt formatCode="0%" sourceLinked="1"/>
        <c:majorTickMark val="out"/>
        <c:minorTickMark val="none"/>
        <c:tickLblPos val="nextTo"/>
        <c:crossAx val="1735470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/>
            </a:pPr>
            <a:r>
              <a:rPr lang="pl-PL" sz="2000"/>
              <a:t>Regulacje</a:t>
            </a:r>
            <a:r>
              <a:rPr lang="pl-PL" sz="2000" baseline="0"/>
              <a:t> podatkowe</a:t>
            </a:r>
            <a:endParaRPr lang="pl-PL" sz="2000"/>
          </a:p>
        </c:rich>
      </c:tx>
      <c:layout>
        <c:manualLayout>
          <c:xMode val="edge"/>
          <c:yMode val="edge"/>
          <c:x val="0.22893063165725522"/>
          <c:y val="2.4402270832445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727796797081165E-2"/>
          <c:y val="5.0148278606061615E-2"/>
          <c:w val="0.91668706659990162"/>
          <c:h val="0.70949986737368886"/>
        </c:manualLayout>
      </c:layout>
      <c:lineChart>
        <c:grouping val="standard"/>
        <c:varyColors val="0"/>
        <c:ser>
          <c:idx val="0"/>
          <c:order val="0"/>
          <c:tx>
            <c:strRef>
              <c:f>'[rozdział 6 wykresy.xlsx]6.10'!$K$1</c:f>
              <c:strCache>
                <c:ptCount val="1"/>
                <c:pt idx="0">
                  <c:v>Polska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6B-4C04-8086-A98255EDC79C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wykresy.xlsx]6.10'!$B$2:$J$2</c:f>
              <c:numCache>
                <c:formatCode>0</c:formatCode>
                <c:ptCount val="9"/>
                <c:pt idx="0">
                  <c:v>14.42</c:v>
                </c:pt>
                <c:pt idx="1">
                  <c:v>14.66</c:v>
                </c:pt>
                <c:pt idx="2">
                  <c:v>14.9</c:v>
                </c:pt>
                <c:pt idx="3">
                  <c:v>17.7</c:v>
                </c:pt>
                <c:pt idx="4">
                  <c:v>21.8</c:v>
                </c:pt>
                <c:pt idx="5">
                  <c:v>20.7</c:v>
                </c:pt>
                <c:pt idx="6">
                  <c:v>20.399999999999999</c:v>
                </c:pt>
                <c:pt idx="7">
                  <c:v>22.3</c:v>
                </c:pt>
                <c:pt idx="8">
                  <c:v>23.2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6B-4C04-8086-A98255EDC79C}"/>
            </c:ext>
          </c:extLst>
        </c:ser>
        <c:ser>
          <c:idx val="1"/>
          <c:order val="1"/>
          <c:tx>
            <c:strRef>
              <c:f>'[rozdział 6 wykresy.xlsx]6.10'!$K$6</c:f>
              <c:strCache>
                <c:ptCount val="1"/>
                <c:pt idx="0">
                  <c:v>regionalna mediana</c:v>
                </c:pt>
              </c:strCache>
            </c:strRef>
          </c:tx>
          <c:spPr>
            <a:ln w="762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rgbClr val="FF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A6B-4C04-8086-A98255EDC79C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wykresy.xlsx]6.10'!$B$6:$J$6</c:f>
              <c:numCache>
                <c:formatCode>0</c:formatCode>
                <c:ptCount val="9"/>
                <c:pt idx="0" formatCode="General">
                  <c:v>11.1</c:v>
                </c:pt>
                <c:pt idx="1">
                  <c:v>9.25</c:v>
                </c:pt>
                <c:pt idx="2" formatCode="General">
                  <c:v>7.4</c:v>
                </c:pt>
                <c:pt idx="3" formatCode="General">
                  <c:v>9.5</c:v>
                </c:pt>
                <c:pt idx="4" formatCode="General">
                  <c:v>11.2</c:v>
                </c:pt>
                <c:pt idx="5" formatCode="General">
                  <c:v>6.3</c:v>
                </c:pt>
                <c:pt idx="6" formatCode="General">
                  <c:v>7.6</c:v>
                </c:pt>
                <c:pt idx="7" formatCode="General">
                  <c:v>6.8</c:v>
                </c:pt>
                <c:pt idx="8" formatCode="General">
                  <c:v>9.8000000000000007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A6B-4C04-8086-A98255EDC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48592"/>
        <c:axId val="173548984"/>
      </c:lineChart>
      <c:catAx>
        <c:axId val="17354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pl-PL"/>
          </a:p>
        </c:txPr>
        <c:crossAx val="173548984"/>
        <c:crosses val="autoZero"/>
        <c:auto val="1"/>
        <c:lblAlgn val="ctr"/>
        <c:lblOffset val="100"/>
        <c:noMultiLvlLbl val="0"/>
      </c:catAx>
      <c:valAx>
        <c:axId val="173548984"/>
        <c:scaling>
          <c:orientation val="minMax"/>
          <c:max val="2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548592"/>
        <c:crosses val="autoZero"/>
        <c:crossBetween val="between"/>
        <c:majorUnit val="6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1"/>
      </a:pPr>
      <a:endParaRPr lang="pl-PL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/>
            </a:pPr>
            <a:r>
              <a:rPr lang="pl-PL" sz="2000"/>
              <a:t>Niewystarczająca infrastruktura</a:t>
            </a:r>
          </a:p>
        </c:rich>
      </c:tx>
      <c:layout>
        <c:manualLayout>
          <c:xMode val="edge"/>
          <c:yMode val="edge"/>
          <c:x val="0.26946861111111131"/>
          <c:y val="1.777848705075198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259966396822975E-2"/>
          <c:y val="7.3382455153066517E-2"/>
          <c:w val="0.91649228654345505"/>
          <c:h val="0.68782796584010697"/>
        </c:manualLayout>
      </c:layout>
      <c:lineChart>
        <c:grouping val="standard"/>
        <c:varyColors val="0"/>
        <c:ser>
          <c:idx val="0"/>
          <c:order val="0"/>
          <c:tx>
            <c:v>Polska</c:v>
          </c:tx>
          <c:spPr>
            <a:ln w="762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09-47E1-B5F0-98934291F407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wykresy.xlsx]6.10'!$B$4:$J$4</c:f>
              <c:numCache>
                <c:formatCode>0</c:formatCode>
                <c:ptCount val="9"/>
                <c:pt idx="0">
                  <c:v>5.51</c:v>
                </c:pt>
                <c:pt idx="1">
                  <c:v>9.1550000000000047</c:v>
                </c:pt>
                <c:pt idx="2">
                  <c:v>12.8</c:v>
                </c:pt>
                <c:pt idx="3">
                  <c:v>11.5</c:v>
                </c:pt>
                <c:pt idx="4">
                  <c:v>8.8000000000000007</c:v>
                </c:pt>
                <c:pt idx="5">
                  <c:v>10.4</c:v>
                </c:pt>
                <c:pt idx="6">
                  <c:v>8.2000000000000011</c:v>
                </c:pt>
                <c:pt idx="7">
                  <c:v>7.2</c:v>
                </c:pt>
                <c:pt idx="8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09-47E1-B5F0-98934291F407}"/>
            </c:ext>
          </c:extLst>
        </c:ser>
        <c:ser>
          <c:idx val="1"/>
          <c:order val="1"/>
          <c:tx>
            <c:strRef>
              <c:f>'[rozdział 6 wykresy.xlsx]6.10'!$K$6</c:f>
              <c:strCache>
                <c:ptCount val="1"/>
                <c:pt idx="0">
                  <c:v>regionalna mediana</c:v>
                </c:pt>
              </c:strCache>
            </c:strRef>
          </c:tx>
          <c:spPr>
            <a:ln w="7620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rgbClr val="FF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209-47E1-B5F0-98934291F407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wykresy.xlsx]6.10'!$B$8:$J$8</c:f>
              <c:numCache>
                <c:formatCode>0</c:formatCode>
                <c:ptCount val="9"/>
                <c:pt idx="0" formatCode="General">
                  <c:v>6.8</c:v>
                </c:pt>
                <c:pt idx="1">
                  <c:v>6.1999999999999975</c:v>
                </c:pt>
                <c:pt idx="2" formatCode="General">
                  <c:v>5.6</c:v>
                </c:pt>
                <c:pt idx="3" formatCode="General">
                  <c:v>6.7</c:v>
                </c:pt>
                <c:pt idx="4" formatCode="General">
                  <c:v>6.4</c:v>
                </c:pt>
                <c:pt idx="5" formatCode="General">
                  <c:v>4.4000000000000004</c:v>
                </c:pt>
                <c:pt idx="6" formatCode="General">
                  <c:v>6.4</c:v>
                </c:pt>
                <c:pt idx="7" formatCode="General">
                  <c:v>5.8</c:v>
                </c:pt>
                <c:pt idx="8" formatCode="General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209-47E1-B5F0-98934291F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49768"/>
        <c:axId val="173550160"/>
      </c:lineChart>
      <c:catAx>
        <c:axId val="173549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173550160"/>
        <c:crosses val="autoZero"/>
        <c:auto val="1"/>
        <c:lblAlgn val="ctr"/>
        <c:lblOffset val="100"/>
        <c:noMultiLvlLbl val="0"/>
      </c:catAx>
      <c:valAx>
        <c:axId val="173550160"/>
        <c:scaling>
          <c:orientation val="minMax"/>
          <c:max val="2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73549768"/>
        <c:crosses val="autoZero"/>
        <c:crossBetween val="between"/>
        <c:majorUnit val="6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1"/>
      </a:pPr>
      <a:endParaRPr lang="pl-PL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pl-PL" sz="2000" dirty="0" smtClean="0"/>
              <a:t>Korupcja</a:t>
            </a:r>
            <a:endParaRPr lang="pl-PL" sz="20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2389718891727584E-2"/>
          <c:y val="9.7136990444393778E-2"/>
          <c:w val="0.91160859338717848"/>
          <c:h val="0.65319598718869076"/>
        </c:manualLayout>
      </c:layout>
      <c:lineChart>
        <c:grouping val="standard"/>
        <c:varyColors val="0"/>
        <c:ser>
          <c:idx val="0"/>
          <c:order val="0"/>
          <c:tx>
            <c:strRef>
              <c:f>'[rozdział 6 wykresy.xlsx]6.10'!$K$1</c:f>
              <c:strCache>
                <c:ptCount val="1"/>
                <c:pt idx="0">
                  <c:v>Polska</c:v>
                </c:pt>
              </c:strCache>
            </c:strRef>
          </c:tx>
          <c:spPr>
            <a:ln w="762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36-4768-BE19-B4C19172B5F9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wykresy.xlsx]6.10'!$B$5:$J$5</c:f>
              <c:numCache>
                <c:formatCode>0</c:formatCode>
                <c:ptCount val="9"/>
                <c:pt idx="0">
                  <c:v>11.850000000000017</c:v>
                </c:pt>
                <c:pt idx="1">
                  <c:v>8.8750000000000195</c:v>
                </c:pt>
                <c:pt idx="2">
                  <c:v>5.9</c:v>
                </c:pt>
                <c:pt idx="3">
                  <c:v>3.3</c:v>
                </c:pt>
                <c:pt idx="4">
                  <c:v>3.8</c:v>
                </c:pt>
                <c:pt idx="5">
                  <c:v>3</c:v>
                </c:pt>
                <c:pt idx="6">
                  <c:v>2.6</c:v>
                </c:pt>
                <c:pt idx="7">
                  <c:v>2.5</c:v>
                </c:pt>
                <c:pt idx="8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36-4768-BE19-B4C19172B5F9}"/>
            </c:ext>
          </c:extLst>
        </c:ser>
        <c:ser>
          <c:idx val="1"/>
          <c:order val="1"/>
          <c:tx>
            <c:strRef>
              <c:f>'[rozdział 6 wykresy.xlsx]6.10'!$K$6</c:f>
              <c:strCache>
                <c:ptCount val="1"/>
                <c:pt idx="0">
                  <c:v>regionalna mediana</c:v>
                </c:pt>
              </c:strCache>
            </c:strRef>
          </c:tx>
          <c:spPr>
            <a:ln w="7620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"/>
            <c:bubble3D val="0"/>
            <c:spPr>
              <a:ln w="76200" cap="rnd">
                <a:solidFill>
                  <a:srgbClr val="FF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9936-4768-BE19-B4C19172B5F9}"/>
              </c:ext>
            </c:extLst>
          </c:dPt>
          <c:cat>
            <c:strRef>
              <c:f>'[rozdział 6 wykresy.xlsx]6.10'!$B$1:$J$1</c:f>
              <c:strCache>
                <c:ptCount val="9"/>
                <c:pt idx="0">
                  <c:v>2006-2007</c:v>
                </c:pt>
                <c:pt idx="1">
                  <c:v>2007-2008*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'[rozdział 6 wykresy.xlsx]6.10'!$B$9:$J$9</c:f>
              <c:numCache>
                <c:formatCode>0</c:formatCode>
                <c:ptCount val="9"/>
                <c:pt idx="0" formatCode="General">
                  <c:v>11.6</c:v>
                </c:pt>
                <c:pt idx="1">
                  <c:v>11.1</c:v>
                </c:pt>
                <c:pt idx="2" formatCode="General">
                  <c:v>10.6</c:v>
                </c:pt>
                <c:pt idx="3" formatCode="General">
                  <c:v>7.8</c:v>
                </c:pt>
                <c:pt idx="4" formatCode="General">
                  <c:v>12</c:v>
                </c:pt>
                <c:pt idx="5" formatCode="General">
                  <c:v>12.2</c:v>
                </c:pt>
                <c:pt idx="6" formatCode="General">
                  <c:v>12.2</c:v>
                </c:pt>
                <c:pt idx="7" formatCode="General">
                  <c:v>10.9</c:v>
                </c:pt>
                <c:pt idx="8" formatCode="General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936-4768-BE19-B4C19172B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06912"/>
        <c:axId val="186407304"/>
      </c:lineChart>
      <c:catAx>
        <c:axId val="186406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407304"/>
        <c:crosses val="autoZero"/>
        <c:auto val="1"/>
        <c:lblAlgn val="ctr"/>
        <c:lblOffset val="100"/>
        <c:noMultiLvlLbl val="0"/>
      </c:catAx>
      <c:valAx>
        <c:axId val="186407304"/>
        <c:scaling>
          <c:orientation val="minMax"/>
          <c:max val="2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86406912"/>
        <c:crosses val="autoZero"/>
        <c:crossBetween val="between"/>
        <c:majorUnit val="6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1"/>
      </a:pPr>
      <a:endParaRPr lang="pl-PL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76111538689313E-2"/>
          <c:y val="6.755038616046026E-2"/>
          <c:w val="0.87718878856641069"/>
          <c:h val="0.4444712436592450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'[rozdział 6 wykresy.xlsx]6.9'!$D$2</c:f>
              <c:strCache>
                <c:ptCount val="1"/>
                <c:pt idx="0">
                  <c:v>mediana dla regionu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'[rozdział 6 wykresy.xlsx]6.9'!$B$3:$B$18</c:f>
              <c:strCache>
                <c:ptCount val="16"/>
                <c:pt idx="0">
                  <c:v>regulacje podatkowe</c:v>
                </c:pt>
                <c:pt idx="1">
                  <c:v>sztywne prawo pracy</c:v>
                </c:pt>
                <c:pt idx="2">
                  <c:v>niewydajna administracja publiczna</c:v>
                </c:pt>
                <c:pt idx="3">
                  <c:v>wysokość podatków</c:v>
                </c:pt>
                <c:pt idx="4">
                  <c:v>dostęp do finansowania</c:v>
                </c:pt>
                <c:pt idx="5">
                  <c:v>niewystarczająca infrastruktura</c:v>
                </c:pt>
                <c:pt idx="6">
                  <c:v>brak zdolności do innowacji</c:v>
                </c:pt>
                <c:pt idx="7">
                  <c:v>korupcja</c:v>
                </c:pt>
                <c:pt idx="8">
                  <c:v>niestabilność polityczna</c:v>
                </c:pt>
                <c:pt idx="9">
                  <c:v>nieodpowiednie kwalifikacje pracowników</c:v>
                </c:pt>
                <c:pt idx="10">
                  <c:v>niski etos pracy</c:v>
                </c:pt>
                <c:pt idx="11">
                  <c:v>problemy zdrowotne</c:v>
                </c:pt>
                <c:pt idx="12">
                  <c:v>niestabilność władz/przewroty</c:v>
                </c:pt>
                <c:pt idx="13">
                  <c:v>inflacja</c:v>
                </c:pt>
                <c:pt idx="14">
                  <c:v>regulacje walutowe</c:v>
                </c:pt>
                <c:pt idx="15">
                  <c:v>przestępczość i kradzieże</c:v>
                </c:pt>
              </c:strCache>
            </c:strRef>
          </c:cat>
          <c:val>
            <c:numRef>
              <c:f>'[rozdział 6 wykresy.xlsx]6.9'!$D$3:$D$18</c:f>
              <c:numCache>
                <c:formatCode>0.0</c:formatCode>
                <c:ptCount val="16"/>
                <c:pt idx="0">
                  <c:v>9.8500000000000068</c:v>
                </c:pt>
                <c:pt idx="1">
                  <c:v>6.9</c:v>
                </c:pt>
                <c:pt idx="2">
                  <c:v>16.75</c:v>
                </c:pt>
                <c:pt idx="3">
                  <c:v>10.450000000000006</c:v>
                </c:pt>
                <c:pt idx="4">
                  <c:v>10.7</c:v>
                </c:pt>
                <c:pt idx="5">
                  <c:v>5.0999999999999996</c:v>
                </c:pt>
                <c:pt idx="6">
                  <c:v>2.5499999999999998</c:v>
                </c:pt>
                <c:pt idx="7">
                  <c:v>11.7</c:v>
                </c:pt>
                <c:pt idx="8">
                  <c:v>8.15</c:v>
                </c:pt>
                <c:pt idx="9">
                  <c:v>6.6</c:v>
                </c:pt>
                <c:pt idx="10">
                  <c:v>3.8</c:v>
                </c:pt>
                <c:pt idx="11">
                  <c:v>0.65000000000000113</c:v>
                </c:pt>
                <c:pt idx="12">
                  <c:v>2.4499999999999997</c:v>
                </c:pt>
                <c:pt idx="13">
                  <c:v>0.55000000000000004</c:v>
                </c:pt>
                <c:pt idx="14">
                  <c:v>0.4</c:v>
                </c:pt>
                <c:pt idx="15">
                  <c:v>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F-4E00-9A32-F4912D2FF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408480"/>
        <c:axId val="186408872"/>
      </c:barChart>
      <c:lineChart>
        <c:grouping val="standard"/>
        <c:varyColors val="0"/>
        <c:ser>
          <c:idx val="0"/>
          <c:order val="0"/>
          <c:tx>
            <c:strRef>
              <c:f>'[rozdział 6 wykresy.xlsx]6.9'!$C$2</c:f>
              <c:strCache>
                <c:ptCount val="1"/>
                <c:pt idx="0">
                  <c:v>Polska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rgbClr val="FF0000"/>
              </a:solidFill>
              <a:ln>
                <a:noFill/>
              </a:ln>
            </c:spPr>
          </c:marker>
          <c:cat>
            <c:strRef>
              <c:f>'[rozdział 6 wykresy.xlsx]6.9'!$B$3:$B$18</c:f>
              <c:strCache>
                <c:ptCount val="16"/>
                <c:pt idx="0">
                  <c:v>regulacje podatkowe</c:v>
                </c:pt>
                <c:pt idx="1">
                  <c:v>sztywne prawo pracy</c:v>
                </c:pt>
                <c:pt idx="2">
                  <c:v>niewydajna administracja publiczna</c:v>
                </c:pt>
                <c:pt idx="3">
                  <c:v>wysokość podatków</c:v>
                </c:pt>
                <c:pt idx="4">
                  <c:v>dostęp do finansowania</c:v>
                </c:pt>
                <c:pt idx="5">
                  <c:v>niewystarczająca infrastruktura</c:v>
                </c:pt>
                <c:pt idx="6">
                  <c:v>brak zdolności do innowacji</c:v>
                </c:pt>
                <c:pt idx="7">
                  <c:v>korupcja</c:v>
                </c:pt>
                <c:pt idx="8">
                  <c:v>niestabilność polityczna</c:v>
                </c:pt>
                <c:pt idx="9">
                  <c:v>nieodpowiednie kwalifikacje pracowników</c:v>
                </c:pt>
                <c:pt idx="10">
                  <c:v>niski etos pracy</c:v>
                </c:pt>
                <c:pt idx="11">
                  <c:v>problemy zdrowotne</c:v>
                </c:pt>
                <c:pt idx="12">
                  <c:v>niestabilność władz/przewroty</c:v>
                </c:pt>
                <c:pt idx="13">
                  <c:v>inflacja</c:v>
                </c:pt>
                <c:pt idx="14">
                  <c:v>regulacje walutowe</c:v>
                </c:pt>
                <c:pt idx="15">
                  <c:v>przestępczość i kradzieże</c:v>
                </c:pt>
              </c:strCache>
            </c:strRef>
          </c:cat>
          <c:val>
            <c:numRef>
              <c:f>'[rozdział 6 wykresy.xlsx]6.9'!$C$3:$C$18</c:f>
              <c:numCache>
                <c:formatCode>General</c:formatCode>
                <c:ptCount val="16"/>
                <c:pt idx="0">
                  <c:v>23.2</c:v>
                </c:pt>
                <c:pt idx="1">
                  <c:v>15.5</c:v>
                </c:pt>
                <c:pt idx="2">
                  <c:v>14.6</c:v>
                </c:pt>
                <c:pt idx="3">
                  <c:v>11.2</c:v>
                </c:pt>
                <c:pt idx="4">
                  <c:v>9.6</c:v>
                </c:pt>
                <c:pt idx="5">
                  <c:v>5.6</c:v>
                </c:pt>
                <c:pt idx="6">
                  <c:v>4.3</c:v>
                </c:pt>
                <c:pt idx="7">
                  <c:v>3.4</c:v>
                </c:pt>
                <c:pt idx="8">
                  <c:v>3.3</c:v>
                </c:pt>
                <c:pt idx="9">
                  <c:v>2.7</c:v>
                </c:pt>
                <c:pt idx="10">
                  <c:v>2.2999999999999998</c:v>
                </c:pt>
                <c:pt idx="11">
                  <c:v>2</c:v>
                </c:pt>
                <c:pt idx="12">
                  <c:v>0.8</c:v>
                </c:pt>
                <c:pt idx="13">
                  <c:v>0.70000000000000062</c:v>
                </c:pt>
                <c:pt idx="14">
                  <c:v>0.60000000000000064</c:v>
                </c:pt>
                <c:pt idx="15">
                  <c:v>0.30000000000000032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FF-4E00-9A32-F4912D2FF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408480"/>
        <c:axId val="186408872"/>
      </c:lineChart>
      <c:catAx>
        <c:axId val="18640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l-PL"/>
          </a:p>
        </c:txPr>
        <c:crossAx val="186408872"/>
        <c:crosses val="autoZero"/>
        <c:auto val="1"/>
        <c:lblAlgn val="ctr"/>
        <c:lblOffset val="100"/>
        <c:noMultiLvlLbl val="0"/>
      </c:catAx>
      <c:valAx>
        <c:axId val="18640887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86408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259857074712051"/>
          <c:y val="4.4886810523061434E-2"/>
          <c:w val="0.39806018723688408"/>
          <c:h val="0.17748990934257541"/>
        </c:manualLayout>
      </c:layout>
      <c:overlay val="0"/>
      <c:txPr>
        <a:bodyPr/>
        <a:lstStyle/>
        <a:p>
          <a:pPr>
            <a:defRPr sz="2400"/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76111538689313E-2"/>
          <c:y val="6.755038616046026E-2"/>
          <c:w val="0.87718878856641069"/>
          <c:h val="0.4444712436592445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'6.9'!$D$2</c:f>
              <c:strCache>
                <c:ptCount val="1"/>
                <c:pt idx="0">
                  <c:v>mediana dla regionu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'6.9'!$B$3:$B$18</c:f>
              <c:strCache>
                <c:ptCount val="16"/>
                <c:pt idx="0">
                  <c:v>regulacje podatkowe</c:v>
                </c:pt>
                <c:pt idx="1">
                  <c:v>sztywne prawo pracy</c:v>
                </c:pt>
                <c:pt idx="2">
                  <c:v>niewydajna administracja publiczna</c:v>
                </c:pt>
                <c:pt idx="3">
                  <c:v>wysokość podatków</c:v>
                </c:pt>
                <c:pt idx="4">
                  <c:v>dostęp do finansowania</c:v>
                </c:pt>
                <c:pt idx="5">
                  <c:v>niewystarczająca infrastruktura</c:v>
                </c:pt>
                <c:pt idx="6">
                  <c:v>brak zdolności do innowacji</c:v>
                </c:pt>
                <c:pt idx="7">
                  <c:v>korupcja</c:v>
                </c:pt>
                <c:pt idx="8">
                  <c:v>niestabilność polityczna</c:v>
                </c:pt>
                <c:pt idx="9">
                  <c:v>nieodpowiednie kwalifikacje pracowników</c:v>
                </c:pt>
                <c:pt idx="10">
                  <c:v>niski etos pracy</c:v>
                </c:pt>
                <c:pt idx="11">
                  <c:v>problemy zdrowotne</c:v>
                </c:pt>
                <c:pt idx="12">
                  <c:v>niestabilność władz/przewroty</c:v>
                </c:pt>
                <c:pt idx="13">
                  <c:v>inflacja</c:v>
                </c:pt>
                <c:pt idx="14">
                  <c:v>regulacje walutowe</c:v>
                </c:pt>
                <c:pt idx="15">
                  <c:v>przestępczość i kradzieże</c:v>
                </c:pt>
              </c:strCache>
            </c:strRef>
          </c:cat>
          <c:val>
            <c:numRef>
              <c:f>'6.9'!$D$3:$D$18</c:f>
              <c:numCache>
                <c:formatCode>0.0</c:formatCode>
                <c:ptCount val="16"/>
                <c:pt idx="0">
                  <c:v>9.8500000000000014</c:v>
                </c:pt>
                <c:pt idx="1">
                  <c:v>6.9</c:v>
                </c:pt>
                <c:pt idx="2">
                  <c:v>16.75</c:v>
                </c:pt>
                <c:pt idx="3">
                  <c:v>10.45</c:v>
                </c:pt>
                <c:pt idx="4">
                  <c:v>10.7</c:v>
                </c:pt>
                <c:pt idx="5">
                  <c:v>5.0999999999999996</c:v>
                </c:pt>
                <c:pt idx="6">
                  <c:v>2.5499999999999998</c:v>
                </c:pt>
                <c:pt idx="7">
                  <c:v>11.7</c:v>
                </c:pt>
                <c:pt idx="8">
                  <c:v>8.15</c:v>
                </c:pt>
                <c:pt idx="9">
                  <c:v>6.6</c:v>
                </c:pt>
                <c:pt idx="10">
                  <c:v>3.8</c:v>
                </c:pt>
                <c:pt idx="11">
                  <c:v>0.64999999999999991</c:v>
                </c:pt>
                <c:pt idx="12">
                  <c:v>2.4500000000000002</c:v>
                </c:pt>
                <c:pt idx="13">
                  <c:v>0.55000000000000004</c:v>
                </c:pt>
                <c:pt idx="14">
                  <c:v>0.4</c:v>
                </c:pt>
                <c:pt idx="15">
                  <c:v>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FD-43AB-948A-7DAEC3102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409264"/>
        <c:axId val="186409656"/>
      </c:barChart>
      <c:lineChart>
        <c:grouping val="standard"/>
        <c:varyColors val="0"/>
        <c:ser>
          <c:idx val="0"/>
          <c:order val="0"/>
          <c:tx>
            <c:strRef>
              <c:f>'6.9'!$C$2</c:f>
              <c:strCache>
                <c:ptCount val="1"/>
                <c:pt idx="0">
                  <c:v>Polska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rgbClr val="FF0000"/>
              </a:solidFill>
              <a:ln>
                <a:noFill/>
              </a:ln>
            </c:spPr>
          </c:marker>
          <c:cat>
            <c:strRef>
              <c:f>'6.9'!$B$3:$B$18</c:f>
              <c:strCache>
                <c:ptCount val="16"/>
                <c:pt idx="0">
                  <c:v>regulacje podatkowe</c:v>
                </c:pt>
                <c:pt idx="1">
                  <c:v>sztywne prawo pracy</c:v>
                </c:pt>
                <c:pt idx="2">
                  <c:v>niewydajna administracja publiczna</c:v>
                </c:pt>
                <c:pt idx="3">
                  <c:v>wysokość podatków</c:v>
                </c:pt>
                <c:pt idx="4">
                  <c:v>dostęp do finansowania</c:v>
                </c:pt>
                <c:pt idx="5">
                  <c:v>niewystarczająca infrastruktura</c:v>
                </c:pt>
                <c:pt idx="6">
                  <c:v>brak zdolności do innowacji</c:v>
                </c:pt>
                <c:pt idx="7">
                  <c:v>korupcja</c:v>
                </c:pt>
                <c:pt idx="8">
                  <c:v>niestabilność polityczna</c:v>
                </c:pt>
                <c:pt idx="9">
                  <c:v>nieodpowiednie kwalifikacje pracowników</c:v>
                </c:pt>
                <c:pt idx="10">
                  <c:v>niski etos pracy</c:v>
                </c:pt>
                <c:pt idx="11">
                  <c:v>problemy zdrowotne</c:v>
                </c:pt>
                <c:pt idx="12">
                  <c:v>niestabilność władz/przewroty</c:v>
                </c:pt>
                <c:pt idx="13">
                  <c:v>inflacja</c:v>
                </c:pt>
                <c:pt idx="14">
                  <c:v>regulacje walutowe</c:v>
                </c:pt>
                <c:pt idx="15">
                  <c:v>przestępczość i kradzieże</c:v>
                </c:pt>
              </c:strCache>
            </c:strRef>
          </c:cat>
          <c:val>
            <c:numRef>
              <c:f>'6.9'!$C$3:$C$18</c:f>
              <c:numCache>
                <c:formatCode>General</c:formatCode>
                <c:ptCount val="16"/>
                <c:pt idx="0">
                  <c:v>23.2</c:v>
                </c:pt>
                <c:pt idx="1">
                  <c:v>15.5</c:v>
                </c:pt>
                <c:pt idx="2">
                  <c:v>14.6</c:v>
                </c:pt>
                <c:pt idx="3">
                  <c:v>11.2</c:v>
                </c:pt>
                <c:pt idx="4">
                  <c:v>9.6</c:v>
                </c:pt>
                <c:pt idx="5">
                  <c:v>5.6</c:v>
                </c:pt>
                <c:pt idx="6">
                  <c:v>4.3</c:v>
                </c:pt>
                <c:pt idx="7">
                  <c:v>3.4</c:v>
                </c:pt>
                <c:pt idx="8">
                  <c:v>3.3</c:v>
                </c:pt>
                <c:pt idx="9">
                  <c:v>2.7</c:v>
                </c:pt>
                <c:pt idx="10">
                  <c:v>2.2999999999999998</c:v>
                </c:pt>
                <c:pt idx="11">
                  <c:v>2</c:v>
                </c:pt>
                <c:pt idx="12">
                  <c:v>0.8</c:v>
                </c:pt>
                <c:pt idx="13">
                  <c:v>0.7</c:v>
                </c:pt>
                <c:pt idx="14">
                  <c:v>0.6</c:v>
                </c:pt>
                <c:pt idx="15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FD-43AB-948A-7DAEC3102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409264"/>
        <c:axId val="186409656"/>
      </c:lineChart>
      <c:catAx>
        <c:axId val="186409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l-PL"/>
          </a:p>
        </c:txPr>
        <c:crossAx val="186409656"/>
        <c:crosses val="autoZero"/>
        <c:auto val="1"/>
        <c:lblAlgn val="ctr"/>
        <c:lblOffset val="100"/>
        <c:noMultiLvlLbl val="0"/>
      </c:catAx>
      <c:valAx>
        <c:axId val="18640965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86409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259857074712051"/>
          <c:y val="4.4886810523061413E-2"/>
          <c:w val="0.39806018723688319"/>
          <c:h val="0.17748990934257539"/>
        </c:manualLayout>
      </c:layout>
      <c:overlay val="0"/>
      <c:txPr>
        <a:bodyPr/>
        <a:lstStyle/>
        <a:p>
          <a:pPr>
            <a:defRPr sz="2400"/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'6.14 (2)'!$B$2</c:f>
              <c:strCache>
                <c:ptCount val="1"/>
                <c:pt idx="0">
                  <c:v>Złożenie pozwu i czynności przedprocesowe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(2)'!$B$3:$B$16</c:f>
              <c:numCache>
                <c:formatCode>General</c:formatCode>
                <c:ptCount val="14"/>
                <c:pt idx="0">
                  <c:v>45</c:v>
                </c:pt>
                <c:pt idx="1">
                  <c:v>45</c:v>
                </c:pt>
                <c:pt idx="2">
                  <c:v>49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  <c:pt idx="6">
                  <c:v>52</c:v>
                </c:pt>
                <c:pt idx="7">
                  <c:v>60</c:v>
                </c:pt>
                <c:pt idx="8">
                  <c:v>90</c:v>
                </c:pt>
                <c:pt idx="9">
                  <c:v>60</c:v>
                </c:pt>
                <c:pt idx="10">
                  <c:v>70</c:v>
                </c:pt>
                <c:pt idx="12">
                  <c:v>29</c:v>
                </c:pt>
                <c:pt idx="1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A-4DDF-9767-FE3C999BF97D}"/>
            </c:ext>
          </c:extLst>
        </c:ser>
        <c:ser>
          <c:idx val="1"/>
          <c:order val="1"/>
          <c:tx>
            <c:strRef>
              <c:f>'6.14 (2)'!$C$2</c:f>
              <c:strCache>
                <c:ptCount val="1"/>
                <c:pt idx="0">
                  <c:v>Proces sądowy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(2)'!$C$3:$C$16</c:f>
              <c:numCache>
                <c:formatCode>General</c:formatCode>
                <c:ptCount val="14"/>
                <c:pt idx="0">
                  <c:v>250</c:v>
                </c:pt>
                <c:pt idx="1">
                  <c:v>330</c:v>
                </c:pt>
                <c:pt idx="2">
                  <c:v>314</c:v>
                </c:pt>
                <c:pt idx="3">
                  <c:v>314</c:v>
                </c:pt>
                <c:pt idx="4">
                  <c:v>314</c:v>
                </c:pt>
                <c:pt idx="5">
                  <c:v>319</c:v>
                </c:pt>
                <c:pt idx="6">
                  <c:v>374</c:v>
                </c:pt>
                <c:pt idx="7">
                  <c:v>400</c:v>
                </c:pt>
                <c:pt idx="8">
                  <c:v>374</c:v>
                </c:pt>
                <c:pt idx="9">
                  <c:v>480</c:v>
                </c:pt>
                <c:pt idx="10">
                  <c:v>500</c:v>
                </c:pt>
                <c:pt idx="12">
                  <c:v>310</c:v>
                </c:pt>
                <c:pt idx="13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DA-4DDF-9767-FE3C999BF97D}"/>
            </c:ext>
          </c:extLst>
        </c:ser>
        <c:ser>
          <c:idx val="2"/>
          <c:order val="2"/>
          <c:tx>
            <c:strRef>
              <c:f>'6.14 (2)'!$D$2</c:f>
              <c:strCache>
                <c:ptCount val="1"/>
                <c:pt idx="0">
                  <c:v>Egzekucja należności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(2)'!$D$3:$D$16</c:f>
              <c:numCache>
                <c:formatCode>General</c:formatCode>
                <c:ptCount val="14"/>
                <c:pt idx="0">
                  <c:v>145</c:v>
                </c:pt>
                <c:pt idx="1">
                  <c:v>110</c:v>
                </c:pt>
                <c:pt idx="2">
                  <c:v>135</c:v>
                </c:pt>
                <c:pt idx="3">
                  <c:v>145</c:v>
                </c:pt>
                <c:pt idx="4">
                  <c:v>145</c:v>
                </c:pt>
                <c:pt idx="5">
                  <c:v>150</c:v>
                </c:pt>
                <c:pt idx="6">
                  <c:v>120</c:v>
                </c:pt>
                <c:pt idx="7">
                  <c:v>135</c:v>
                </c:pt>
                <c:pt idx="8">
                  <c:v>135</c:v>
                </c:pt>
                <c:pt idx="9">
                  <c:v>145</c:v>
                </c:pt>
                <c:pt idx="10">
                  <c:v>145</c:v>
                </c:pt>
                <c:pt idx="12">
                  <c:v>55</c:v>
                </c:pt>
                <c:pt idx="1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DA-4DDF-9767-FE3C999BF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410440"/>
        <c:axId val="186583752"/>
      </c:barChart>
      <c:catAx>
        <c:axId val="186410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6583752"/>
        <c:crosses val="autoZero"/>
        <c:auto val="1"/>
        <c:lblAlgn val="ctr"/>
        <c:lblOffset val="100"/>
        <c:noMultiLvlLbl val="0"/>
      </c:catAx>
      <c:valAx>
        <c:axId val="1865837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86410440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800"/>
            </a:pPr>
            <a:endParaRPr lang="pl-PL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'6.14 (2)'!$B$2</c:f>
              <c:strCache>
                <c:ptCount val="1"/>
                <c:pt idx="0">
                  <c:v>Złożenie pozwu i czynności przedprocesowe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(2)'!$B$3:$B$16</c:f>
              <c:numCache>
                <c:formatCode>General</c:formatCode>
                <c:ptCount val="14"/>
                <c:pt idx="0">
                  <c:v>45</c:v>
                </c:pt>
                <c:pt idx="1">
                  <c:v>45</c:v>
                </c:pt>
                <c:pt idx="2">
                  <c:v>49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  <c:pt idx="6">
                  <c:v>52</c:v>
                </c:pt>
                <c:pt idx="7">
                  <c:v>60</c:v>
                </c:pt>
                <c:pt idx="8">
                  <c:v>90</c:v>
                </c:pt>
                <c:pt idx="9">
                  <c:v>60</c:v>
                </c:pt>
                <c:pt idx="10">
                  <c:v>70</c:v>
                </c:pt>
                <c:pt idx="12">
                  <c:v>29</c:v>
                </c:pt>
                <c:pt idx="1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0-44B0-8175-B5515588E0A7}"/>
            </c:ext>
          </c:extLst>
        </c:ser>
        <c:ser>
          <c:idx val="1"/>
          <c:order val="1"/>
          <c:tx>
            <c:strRef>
              <c:f>'6.14 (2)'!$C$2</c:f>
              <c:strCache>
                <c:ptCount val="1"/>
                <c:pt idx="0">
                  <c:v>Proces sądowy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(2)'!$C$3:$C$16</c:f>
              <c:numCache>
                <c:formatCode>General</c:formatCode>
                <c:ptCount val="14"/>
                <c:pt idx="0">
                  <c:v>250</c:v>
                </c:pt>
                <c:pt idx="1">
                  <c:v>330</c:v>
                </c:pt>
                <c:pt idx="2">
                  <c:v>314</c:v>
                </c:pt>
                <c:pt idx="3">
                  <c:v>314</c:v>
                </c:pt>
                <c:pt idx="4">
                  <c:v>314</c:v>
                </c:pt>
                <c:pt idx="5">
                  <c:v>319</c:v>
                </c:pt>
                <c:pt idx="6">
                  <c:v>374</c:v>
                </c:pt>
                <c:pt idx="7">
                  <c:v>400</c:v>
                </c:pt>
                <c:pt idx="8">
                  <c:v>374</c:v>
                </c:pt>
                <c:pt idx="9">
                  <c:v>480</c:v>
                </c:pt>
                <c:pt idx="10">
                  <c:v>500</c:v>
                </c:pt>
                <c:pt idx="12">
                  <c:v>310</c:v>
                </c:pt>
                <c:pt idx="13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0-44B0-8175-B5515588E0A7}"/>
            </c:ext>
          </c:extLst>
        </c:ser>
        <c:ser>
          <c:idx val="2"/>
          <c:order val="2"/>
          <c:tx>
            <c:strRef>
              <c:f>'6.14 (2)'!$D$2</c:f>
              <c:strCache>
                <c:ptCount val="1"/>
                <c:pt idx="0">
                  <c:v>Egzekucja należności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'6.14 (2)'!$A$3:$A$16</c:f>
              <c:strCache>
                <c:ptCount val="14"/>
                <c:pt idx="0">
                  <c:v>Białystok</c:v>
                </c:pt>
                <c:pt idx="1">
                  <c:v>Poznań</c:v>
                </c:pt>
                <c:pt idx="2">
                  <c:v>Kraków</c:v>
                </c:pt>
                <c:pt idx="3">
                  <c:v>Katowice</c:v>
                </c:pt>
                <c:pt idx="4">
                  <c:v>Katowice</c:v>
                </c:pt>
                <c:pt idx="5">
                  <c:v>Kielce</c:v>
                </c:pt>
                <c:pt idx="6">
                  <c:v>Wrocław</c:v>
                </c:pt>
                <c:pt idx="7">
                  <c:v>Lublin</c:v>
                </c:pt>
                <c:pt idx="8">
                  <c:v>Lódź</c:v>
                </c:pt>
                <c:pt idx="9">
                  <c:v>Warszawa</c:v>
                </c:pt>
                <c:pt idx="10">
                  <c:v>Gdańsk</c:v>
                </c:pt>
                <c:pt idx="12">
                  <c:v>Berlin</c:v>
                </c:pt>
                <c:pt idx="13">
                  <c:v>Londyn </c:v>
                </c:pt>
              </c:strCache>
            </c:strRef>
          </c:cat>
          <c:val>
            <c:numRef>
              <c:f>'6.14 (2)'!$D$3:$D$16</c:f>
              <c:numCache>
                <c:formatCode>General</c:formatCode>
                <c:ptCount val="14"/>
                <c:pt idx="0">
                  <c:v>145</c:v>
                </c:pt>
                <c:pt idx="1">
                  <c:v>110</c:v>
                </c:pt>
                <c:pt idx="2">
                  <c:v>135</c:v>
                </c:pt>
                <c:pt idx="3">
                  <c:v>145</c:v>
                </c:pt>
                <c:pt idx="4">
                  <c:v>145</c:v>
                </c:pt>
                <c:pt idx="5">
                  <c:v>150</c:v>
                </c:pt>
                <c:pt idx="6">
                  <c:v>120</c:v>
                </c:pt>
                <c:pt idx="7">
                  <c:v>135</c:v>
                </c:pt>
                <c:pt idx="8">
                  <c:v>135</c:v>
                </c:pt>
                <c:pt idx="9">
                  <c:v>145</c:v>
                </c:pt>
                <c:pt idx="10">
                  <c:v>145</c:v>
                </c:pt>
                <c:pt idx="12">
                  <c:v>55</c:v>
                </c:pt>
                <c:pt idx="1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F0-44B0-8175-B5515588E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584536"/>
        <c:axId val="186584928"/>
      </c:barChart>
      <c:catAx>
        <c:axId val="186584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6584928"/>
        <c:crosses val="autoZero"/>
        <c:auto val="1"/>
        <c:lblAlgn val="ctr"/>
        <c:lblOffset val="100"/>
        <c:noMultiLvlLbl val="0"/>
      </c:catAx>
      <c:valAx>
        <c:axId val="1865849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86584536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2400"/>
            </a:pPr>
            <a:endParaRPr lang="pl-PL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0.19934</cdr:x>
      <cdr:y>0.04344</cdr:y>
    </cdr:from>
    <cdr:to>
      <cdr:x>0.38209</cdr:x>
      <cdr:y>0.19936</cdr:y>
    </cdr:to>
    <cdr:sp macro="" textlink="">
      <cdr:nvSpPr>
        <cdr:cNvPr id="2" name="Strzałka w prawo 1"/>
        <cdr:cNvSpPr/>
      </cdr:nvSpPr>
      <cdr:spPr>
        <a:xfrm xmlns:a="http://schemas.openxmlformats.org/drawingml/2006/main" flipH="1">
          <a:off x="2312477" y="192165"/>
          <a:ext cx="2120080" cy="68974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dirty="0" smtClean="0"/>
            <a:t>Bardziej stabilny</a:t>
          </a:r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0.14773</cdr:x>
      <cdr:y>0.17815</cdr:y>
    </cdr:from>
    <cdr:to>
      <cdr:x>0.34616</cdr:x>
      <cdr:y>0.26635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638175" y="481012"/>
          <a:ext cx="85725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600" dirty="0">
              <a:latin typeface="Calibri Light" panose="020F0302020204030204" pitchFamily="34" charset="0"/>
            </a:rPr>
            <a:t>średnia UE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0.10762</cdr:x>
      <cdr:y>0.45205</cdr:y>
    </cdr:from>
    <cdr:to>
      <cdr:x>0.9341</cdr:x>
      <cdr:y>0.45205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1248466" y="1723367"/>
          <a:ext cx="9587734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bg1">
              <a:lumMod val="50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0.48133</cdr:x>
      <cdr:y>0.32494</cdr:y>
    </cdr:from>
    <cdr:to>
      <cdr:x>0.59758</cdr:x>
      <cdr:y>0.42182</cdr:y>
    </cdr:to>
    <cdr:sp macro="" textlink="">
      <cdr:nvSpPr>
        <cdr:cNvPr id="4" name="pole tekstowe 19"/>
        <cdr:cNvSpPr txBox="1"/>
      </cdr:nvSpPr>
      <cdr:spPr>
        <a:xfrm xmlns:a="http://schemas.openxmlformats.org/drawingml/2006/main">
          <a:off x="5583756" y="1227528"/>
          <a:ext cx="1348580" cy="3659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dirty="0" smtClean="0"/>
            <a:t>50</a:t>
          </a:r>
          <a:r>
            <a:rPr lang="pl-PL" sz="1800" dirty="0" smtClean="0"/>
            <a:t>% - 55%</a:t>
          </a:r>
          <a:endParaRPr lang="pl-PL" sz="1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0.12425</cdr:x>
      <cdr:y>0.34518</cdr:y>
    </cdr:from>
    <cdr:to>
      <cdr:x>0.3756</cdr:x>
      <cdr:y>0.43831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441334" y="1322814"/>
          <a:ext cx="2915832" cy="356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800" i="1" dirty="0" smtClean="0">
              <a:latin typeface="+mj-lt"/>
            </a:rPr>
            <a:t>Średnia w 2000 r.</a:t>
          </a:r>
          <a:endParaRPr lang="pl-PL" sz="1800" i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0.12066</cdr:x>
      <cdr:y>0.2006</cdr:y>
    </cdr:from>
    <cdr:to>
      <cdr:x>0.37201</cdr:x>
      <cdr:y>0.28032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1399771" y="768758"/>
          <a:ext cx="2915832" cy="305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800" i="1" dirty="0" smtClean="0">
              <a:latin typeface="+mj-lt"/>
            </a:rPr>
            <a:t> </a:t>
          </a:r>
          <a:r>
            <a:rPr lang="pl-PL" sz="1800" i="1" dirty="0">
              <a:latin typeface="+mj-lt"/>
            </a:rPr>
            <a:t>Ś</a:t>
          </a:r>
          <a:r>
            <a:rPr lang="pl-PL" sz="1800" i="1" dirty="0" smtClean="0">
              <a:latin typeface="+mj-lt"/>
            </a:rPr>
            <a:t>rednia w 2014 r.</a:t>
          </a:r>
          <a:endParaRPr lang="pl-PL" sz="1800" i="1" dirty="0">
            <a:latin typeface="+mj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0.2174</cdr:x>
      <cdr:y>0.34925</cdr:y>
    </cdr:from>
    <cdr:to>
      <cdr:x>0.46875</cdr:x>
      <cdr:y>0.44238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782637" y="785813"/>
          <a:ext cx="904876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800" i="1" dirty="0" smtClean="0">
              <a:latin typeface="+mj-lt"/>
            </a:rPr>
            <a:t>Średnia w 2000 r.</a:t>
          </a:r>
          <a:endParaRPr lang="pl-PL" sz="1800" i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0.2174</cdr:x>
      <cdr:y>0.20532</cdr:y>
    </cdr:from>
    <cdr:to>
      <cdr:x>0.46875</cdr:x>
      <cdr:y>0.28504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782637" y="461962"/>
          <a:ext cx="904876" cy="179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800" i="1" dirty="0" smtClean="0">
              <a:latin typeface="+mj-lt"/>
            </a:rPr>
            <a:t> </a:t>
          </a:r>
          <a:r>
            <a:rPr lang="pl-PL" sz="1800" i="1" dirty="0">
              <a:latin typeface="+mj-lt"/>
            </a:rPr>
            <a:t>Ś</a:t>
          </a:r>
          <a:r>
            <a:rPr lang="pl-PL" sz="1800" i="1" dirty="0" smtClean="0">
              <a:latin typeface="+mj-lt"/>
            </a:rPr>
            <a:t>rednia w 2014 r.</a:t>
          </a:r>
          <a:endParaRPr lang="pl-PL" sz="1800" i="1" dirty="0">
            <a:latin typeface="+mj-lt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0.33784</cdr:x>
      <cdr:y>0.26101</cdr:y>
    </cdr:from>
    <cdr:to>
      <cdr:x>0.67777</cdr:x>
      <cdr:y>0.34202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915020" y="1096706"/>
          <a:ext cx="1926883" cy="340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2400" b="1" dirty="0">
              <a:solidFill>
                <a:schemeClr val="tx1">
                  <a:lumMod val="85000"/>
                  <a:lumOff val="15000"/>
                </a:schemeClr>
              </a:solidFill>
            </a:rPr>
            <a:t>mediana CEE</a:t>
          </a:r>
        </a:p>
      </cdr:txBody>
    </cdr:sp>
  </cdr:relSizeAnchor>
  <cdr:relSizeAnchor xmlns:cdr="http://schemas.openxmlformats.org/drawingml/2006/chartDrawing">
    <cdr:from>
      <cdr:x>0.38919</cdr:x>
      <cdr:y>0.56918</cdr:y>
    </cdr:from>
    <cdr:to>
      <cdr:x>0.63243</cdr:x>
      <cdr:y>0.65409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1371600" y="1724025"/>
          <a:ext cx="8572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pl-PL" sz="2400" b="1" dirty="0">
              <a:solidFill>
                <a:srgbClr val="C00000"/>
              </a:solidFill>
            </a:rPr>
            <a:t>Polska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BB81B-B714-464E-9585-531AB5A8FBE1}" type="datetimeFigureOut">
              <a:rPr lang="pl-PL" smtClean="0"/>
              <a:pPr/>
              <a:t>29.01.2016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9F435-026D-43B3-A3FB-168A332961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845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7388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257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4242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6070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Czy da się pokazać,</a:t>
            </a:r>
            <a:r>
              <a:rPr lang="pl-PL" baseline="0" dirty="0" smtClean="0"/>
              <a:t> ile nadrobiliśmy?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154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Podkreślić, ze przede wszystkim wzrost </a:t>
            </a:r>
            <a:r>
              <a:rPr lang="pl-PL" dirty="0" err="1" smtClean="0"/>
              <a:t>gospodrczay</a:t>
            </a:r>
            <a:r>
              <a:rPr lang="pl-PL" dirty="0" smtClean="0"/>
              <a:t>,</a:t>
            </a:r>
            <a:r>
              <a:rPr lang="pl-PL" baseline="0" dirty="0" smtClean="0"/>
              <a:t> ale tez zabezpieczamy się przed kryzysem </a:t>
            </a:r>
            <a:r>
              <a:rPr lang="pl-PL" baseline="0" dirty="0" err="1" smtClean="0"/>
              <a:t>wzmacniajac</a:t>
            </a:r>
            <a:r>
              <a:rPr lang="pl-PL" baseline="0" dirty="0" smtClean="0"/>
              <a:t> ryzyko; </a:t>
            </a:r>
            <a:r>
              <a:rPr lang="pl-PL" baseline="0" dirty="0" err="1" smtClean="0"/>
              <a:t>przwglad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wydatkow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8822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011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8903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0777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Zamknięcie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139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Upadłości: mniej</a:t>
            </a:r>
            <a:r>
              <a:rPr lang="pl-PL" baseline="0" dirty="0" smtClean="0"/>
              <a:t> niż 1000 (864: 2014 rok), Czechy 3500, Niemcy 26000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7463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7838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4393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Podac</a:t>
            </a:r>
            <a:r>
              <a:rPr lang="pl-PL" dirty="0" smtClean="0"/>
              <a:t> </a:t>
            </a:r>
            <a:r>
              <a:rPr lang="pl-PL" dirty="0" err="1" smtClean="0"/>
              <a:t>przyklady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5309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Progi</a:t>
            </a:r>
            <a:r>
              <a:rPr lang="pl-PL" baseline="0" dirty="0" smtClean="0"/>
              <a:t> regulacyjne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1368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686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Krajowa stopa oszczędności</a:t>
            </a:r>
            <a:r>
              <a:rPr lang="pl-PL" baseline="0" dirty="0" smtClean="0"/>
              <a:t> jest za niska, co ogranicza stopę inwestycje. Ważny problem do </a:t>
            </a:r>
            <a:r>
              <a:rPr lang="pl-PL" baseline="0" dirty="0" err="1" smtClean="0"/>
              <a:t>przemyslenia</a:t>
            </a:r>
            <a:r>
              <a:rPr lang="pl-PL" baseline="0" dirty="0" smtClean="0"/>
              <a:t> co </a:t>
            </a:r>
            <a:r>
              <a:rPr lang="pl-PL" baseline="0" dirty="0" err="1" smtClean="0"/>
              <a:t>co</a:t>
            </a:r>
            <a:r>
              <a:rPr lang="pl-PL" baseline="0" dirty="0" smtClean="0"/>
              <a:t> ogranicza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672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szczególności</a:t>
            </a:r>
            <a:r>
              <a:rPr lang="pl-PL" baseline="0" dirty="0" smtClean="0"/>
              <a:t> bije w innowacyjne firmy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3281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Zasadnicze uproszczenie, radykalne uproszczenie systemu podatkowego.</a:t>
            </a:r>
          </a:p>
          <a:p>
            <a:r>
              <a:rPr lang="pl-PL" dirty="0" smtClean="0"/>
              <a:t>Stabilność prawa – propozycje reguł ograniczających radosną</a:t>
            </a:r>
            <a:r>
              <a:rPr lang="pl-PL" baseline="0" dirty="0" smtClean="0"/>
              <a:t> twórczość </a:t>
            </a:r>
            <a:r>
              <a:rPr lang="pl-PL" baseline="0" dirty="0" err="1" smtClean="0"/>
              <a:t>posłow</a:t>
            </a:r>
            <a:endParaRPr lang="pl-PL" baseline="0" dirty="0" smtClean="0"/>
          </a:p>
          <a:p>
            <a:endParaRPr lang="pl-PL" baseline="0" dirty="0" smtClean="0"/>
          </a:p>
          <a:p>
            <a:r>
              <a:rPr lang="pl-PL" baseline="0" dirty="0" smtClean="0"/>
              <a:t>Tworzenia prawa/legislacji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7933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8507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9F435-026D-43B3-A3FB-168A332961C6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727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47C-C5D2-440A-BF0E-E3E38BDCC192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560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7E53-D68B-4DEC-A490-F951E4AA489C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83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B93-C51B-45D1-8D95-DCBC74DBFCA3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89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F6FE-653B-493C-B7DD-03AF95F9DD1D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041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60AD-1A47-4D1B-A4F7-67E1892770BB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27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460B-D5E1-4C46-B6BE-052D6C4FBDC8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444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8D4D-4821-4AC4-91A3-DF522C920D7A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4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CD73-6C5D-474B-8153-A3B08864AAD1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848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BC6D4-5C1C-40F7-9C5C-D758FB46181F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7410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5D-058A-4313-8DC8-F285653E2F30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40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266A-C709-4FB8-A542-3DE933149BD2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340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 t="-12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iekt 6" hidden="1"/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4649268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think-cell Slide" r:id="rId16" imgW="270" imgH="270" progId="">
                  <p:embed/>
                </p:oleObj>
              </mc:Choice>
              <mc:Fallback>
                <p:oleObj name="think-cell Slide" r:id="rId16" imgW="270" imgH="27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D29E-ACCE-49FC-9E85-5D13C96EEB27}" type="datetime1">
              <a:rPr lang="pl-PL" smtClean="0"/>
              <a:pPr/>
              <a:t>29.01.2016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FC8B6-41DB-4822-87E1-C13C2FDCA1C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606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emf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6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7.xml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8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6.xml"/><Relationship Id="rId9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7.xml"/><Relationship Id="rId9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1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18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19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emf"/><Relationship Id="rId2" Type="http://schemas.openxmlformats.org/officeDocument/2006/relationships/tags" Target="../tags/tag23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3.bin"/><Relationship Id="rId5" Type="http://schemas.openxmlformats.org/officeDocument/2006/relationships/chart" Target="../charts/chart23.xml"/><Relationship Id="rId4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5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26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2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28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8.bin"/><Relationship Id="rId4" Type="http://schemas.openxmlformats.org/officeDocument/2006/relationships/notesSlide" Target="../notesSlides/notesSlide17.xml"/><Relationship Id="rId9" Type="http://schemas.openxmlformats.org/officeDocument/2006/relationships/chart" Target="../charts/chart3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3.xml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2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30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0.bin"/><Relationship Id="rId4" Type="http://schemas.openxmlformats.org/officeDocument/2006/relationships/notesSlide" Target="../notesSlides/notesSlide1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5.xml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1.bin"/><Relationship Id="rId9" Type="http://schemas.openxmlformats.org/officeDocument/2006/relationships/chart" Target="../charts/chart3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7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tags" Target="../tags/tag3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8.xml"/><Relationship Id="rId2" Type="http://schemas.openxmlformats.org/officeDocument/2006/relationships/tags" Target="../tags/tag33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4.bin"/><Relationship Id="rId4" Type="http://schemas.openxmlformats.org/officeDocument/2006/relationships/notesSlide" Target="../notesSlides/notesSlide2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40.xml"/><Relationship Id="rId2" Type="http://schemas.openxmlformats.org/officeDocument/2006/relationships/tags" Target="../tags/tag35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5.bin"/><Relationship Id="rId4" Type="http://schemas.openxmlformats.org/officeDocument/2006/relationships/notesSlide" Target="../notesSlides/notesSlid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openxmlformats.org/officeDocument/2006/relationships/tags" Target="../tags/tag38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30932" y="-206119"/>
            <a:ext cx="12422932" cy="727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2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9328" y="0"/>
            <a:ext cx="8146010" cy="6743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3522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8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102" y="94053"/>
            <a:ext cx="2882274" cy="372476"/>
          </a:xfrm>
        </p:spPr>
        <p:txBody>
          <a:bodyPr>
            <a:noAutofit/>
          </a:bodyPr>
          <a:lstStyle/>
          <a:p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3622586" y="1785703"/>
            <a:ext cx="9037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Dotychczasowy wzrost polskiej gospodarki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622586" y="2438012"/>
            <a:ext cx="9037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Prognozy wzrostu 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3622586" y="3742632"/>
            <a:ext cx="90379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Źródła wzrostu gospodarczego</a:t>
            </a:r>
            <a:b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</a:b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-Praca</a:t>
            </a:r>
          </a:p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-Produktywność  (TFP)</a:t>
            </a:r>
          </a:p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-Inwestycje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3145445" y="1894161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rostokąt 15"/>
          <p:cNvSpPr/>
          <p:nvPr/>
        </p:nvSpPr>
        <p:spPr>
          <a:xfrm>
            <a:off x="3145444" y="2627869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7" name="Prostokąt 16"/>
          <p:cNvSpPr/>
          <p:nvPr/>
        </p:nvSpPr>
        <p:spPr>
          <a:xfrm>
            <a:off x="3145443" y="3213393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/>
          <p:cNvSpPr/>
          <p:nvPr/>
        </p:nvSpPr>
        <p:spPr>
          <a:xfrm>
            <a:off x="3622586" y="5502936"/>
            <a:ext cx="9037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Podsumowanie rekomendacji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3622586" y="3090322"/>
            <a:ext cx="9037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Koszty potencjalnego kryzysu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3145443" y="5618351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1" name="Prostokąt 20"/>
          <p:cNvSpPr/>
          <p:nvPr/>
        </p:nvSpPr>
        <p:spPr>
          <a:xfrm>
            <a:off x="3145442" y="3912428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38471" y="840351"/>
            <a:ext cx="6603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Plan prezentacji: </a:t>
            </a:r>
          </a:p>
        </p:txBody>
      </p:sp>
    </p:spTree>
    <p:extLst>
      <p:ext uri="{BB962C8B-B14F-4D97-AF65-F5344CB8AC3E}">
        <p14:creationId xmlns:p14="http://schemas.microsoft.com/office/powerpoint/2010/main" val="277550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Wykres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958871"/>
              </p:ext>
            </p:extLst>
          </p:nvPr>
        </p:nvGraphicFramePr>
        <p:xfrm>
          <a:off x="334639" y="2161099"/>
          <a:ext cx="11600686" cy="426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537477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think-cell Slide" r:id="rId6" imgW="270" imgH="270" progId="">
                  <p:embed/>
                </p:oleObj>
              </mc:Choice>
              <mc:Fallback>
                <p:oleObj name="think-cell Slide" r:id="rId6" imgW="270" imgH="27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W ciągu ostatnich 25 lat w Polsce PKB per capita wzrósł ponad dwukrotnie. </a:t>
            </a:r>
            <a:b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</a:b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Na tle regionu jesteśmy liderami wzrostu.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84527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Wzrost gospodarczy Polski w latach 1989- 2014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0" y="1822545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per capita 2014 (1989 = 100%)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13171" y="6597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en-US" sz="1200" i="1" dirty="0" smtClean="0"/>
              <a:t>The Conference Board Total Economy Database™ </a:t>
            </a:r>
            <a:r>
              <a:rPr lang="pl-PL" sz="1200" i="1" dirty="0" smtClean="0"/>
              <a:t>, </a:t>
            </a:r>
            <a:r>
              <a:rPr lang="en-US" sz="1200" i="1" dirty="0" smtClean="0"/>
              <a:t>GDP per capita in 201</a:t>
            </a:r>
            <a:r>
              <a:rPr lang="pl-PL" sz="1200" i="1" dirty="0" smtClean="0"/>
              <a:t>4</a:t>
            </a:r>
            <a:r>
              <a:rPr lang="en-US" sz="1200" i="1" dirty="0" smtClean="0"/>
              <a:t> US$ (converted to 201</a:t>
            </a:r>
            <a:r>
              <a:rPr lang="pl-PL" sz="1200" i="1" dirty="0" smtClean="0"/>
              <a:t>4</a:t>
            </a:r>
            <a:r>
              <a:rPr lang="en-US" sz="1200" i="1" dirty="0" smtClean="0"/>
              <a:t> price level with updated 2005 EKS PPPs)</a:t>
            </a:r>
            <a:endParaRPr lang="en-US" sz="1200" i="1" dirty="0"/>
          </a:p>
        </p:txBody>
      </p:sp>
      <p:sp>
        <p:nvSpPr>
          <p:cNvPr id="17" name="Podtytuł 2"/>
          <p:cNvSpPr txBox="1">
            <a:spLocks/>
          </p:cNvSpPr>
          <p:nvPr/>
        </p:nvSpPr>
        <p:spPr>
          <a:xfrm>
            <a:off x="334639" y="146756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Dotychczasowy wzrost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0" name="Łącznik prosty 19"/>
          <p:cNvCxnSpPr/>
          <p:nvPr/>
        </p:nvCxnSpPr>
        <p:spPr>
          <a:xfrm flipV="1">
            <a:off x="989351" y="4188837"/>
            <a:ext cx="1095781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30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4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Przez socjalizm Polska </a:t>
            </a:r>
            <a:r>
              <a:rPr lang="pl-PL" sz="2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straciła względem </a:t>
            </a: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krajów Zachodu, które niegdyś były na zbliżonym poziomie rozwoju.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84527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Poziom PKB Polski i Hiszpanii w latach 1950 i 2014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0" y="1822545"/>
            <a:ext cx="11041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per-capita (w dolarach międzynarodowych z 1990 r.) w 1950 i </a:t>
            </a:r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1990:</a:t>
            </a:r>
          </a:p>
          <a:p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13171" y="6597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 err="1" smtClean="0"/>
              <a:t>Maddison</a:t>
            </a:r>
            <a:r>
              <a:rPr lang="pl-PL" sz="1200" i="1" dirty="0" smtClean="0"/>
              <a:t> Database</a:t>
            </a:r>
            <a:endParaRPr lang="en-US" sz="1200" i="1" dirty="0"/>
          </a:p>
        </p:txBody>
      </p:sp>
      <p:sp>
        <p:nvSpPr>
          <p:cNvPr id="17" name="Podtytuł 2"/>
          <p:cNvSpPr txBox="1">
            <a:spLocks/>
          </p:cNvSpPr>
          <p:nvPr/>
        </p:nvSpPr>
        <p:spPr>
          <a:xfrm>
            <a:off x="334639" y="146756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Dotychczasowy wzrost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1" name="Wykres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37183"/>
              </p:ext>
            </p:extLst>
          </p:nvPr>
        </p:nvGraphicFramePr>
        <p:xfrm>
          <a:off x="334639" y="2236012"/>
          <a:ext cx="11600686" cy="432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53512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988685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Głównym źródłem wzrostu gospodarczego Polski przez ostatnie 25 lat  była rosnąca łączna produktywność (ang. Total </a:t>
            </a:r>
            <a:r>
              <a:rPr lang="pl-PL" sz="2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Factor</a:t>
            </a: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Productivity</a:t>
            </a: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– TFP).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Dekompozycja wzrostu gospodarczego w Polsce w latach 1989- 2014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0" y="1834003"/>
            <a:ext cx="115798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Wzrost gospodarczy to suma zmian nakładów pracy, kapitału i efektywności ich wykorzystania, mierzonej przez łączną produktywność - TFP.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839255"/>
              </p:ext>
            </p:extLst>
          </p:nvPr>
        </p:nvGraphicFramePr>
        <p:xfrm>
          <a:off x="334639" y="2156346"/>
          <a:ext cx="11723565" cy="446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pole tekstowe 13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FOR na podstawie danych Conference Board</a:t>
            </a:r>
            <a:endParaRPr lang="en-US" sz="1200" i="1" dirty="0"/>
          </a:p>
        </p:txBody>
      </p:sp>
      <p:sp>
        <p:nvSpPr>
          <p:cNvPr id="17" name="Podtytuł 2"/>
          <p:cNvSpPr txBox="1">
            <a:spLocks/>
          </p:cNvSpPr>
          <p:nvPr/>
        </p:nvSpPr>
        <p:spPr>
          <a:xfrm>
            <a:off x="334639" y="147893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Dotychczasowy wzrost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575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67635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747021"/>
              </p:ext>
            </p:extLst>
          </p:nvPr>
        </p:nvGraphicFramePr>
        <p:xfrm>
          <a:off x="334640" y="2174058"/>
          <a:ext cx="11600685" cy="442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na podstawie danym MFW</a:t>
            </a:r>
            <a:endParaRPr lang="pl-PL" sz="1200" dirty="0"/>
          </a:p>
        </p:txBody>
      </p:sp>
      <p:sp>
        <p:nvSpPr>
          <p:cNvPr id="11" name="Prostokąt 10"/>
          <p:cNvSpPr/>
          <p:nvPr/>
        </p:nvSpPr>
        <p:spPr>
          <a:xfrm>
            <a:off x="334640" y="687910"/>
            <a:ext cx="1160068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Polska gospodarka przez ostatnie 25 lat uniknęła recesji.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Stabilność wzrostu na tle UE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Stabilność wzrostu gospodarczego mierzona jego wariancją w </a:t>
            </a:r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latach 2000–2015</a:t>
            </a:r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334640" y="149307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Dotychczasowy wzrost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Strzałka w prawo 1"/>
          <p:cNvSpPr/>
          <p:nvPr/>
        </p:nvSpPr>
        <p:spPr>
          <a:xfrm>
            <a:off x="7079673" y="2395384"/>
            <a:ext cx="2120400" cy="689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Mniej stabilny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4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232460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Mimo szybkiego tempa wzrostu Polska nie nadrobiła wszystkich zaległości i pozostaje szóstym najbiedniejszym krajem w UE.</a:t>
            </a:r>
          </a:p>
        </p:txBody>
      </p:sp>
      <p:sp>
        <p:nvSpPr>
          <p:cNvPr id="10" name="Prostokąt 9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Polski na tle krajów UE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per capita na tle UE (UE-28 = 100%), 2014, PPS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Luksemburg – poza skalą, źródło: </a:t>
            </a:r>
            <a:r>
              <a:rPr lang="pl-PL" sz="1200" i="1" dirty="0" err="1" smtClean="0"/>
              <a:t>Eurostat</a:t>
            </a:r>
            <a:r>
              <a:rPr lang="pl-PL" sz="1200" i="1" dirty="0" smtClean="0"/>
              <a:t> </a:t>
            </a:r>
            <a:endParaRPr lang="en-US" sz="1200" i="1" dirty="0"/>
          </a:p>
        </p:txBody>
      </p:sp>
      <p:graphicFrame>
        <p:nvGraphicFramePr>
          <p:cNvPr id="14" name="Wykres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125415"/>
              </p:ext>
            </p:extLst>
          </p:nvPr>
        </p:nvGraphicFramePr>
        <p:xfrm>
          <a:off x="334639" y="2154118"/>
          <a:ext cx="11600686" cy="4332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Podtytuł 2"/>
          <p:cNvSpPr txBox="1">
            <a:spLocks/>
          </p:cNvSpPr>
          <p:nvPr/>
        </p:nvSpPr>
        <p:spPr>
          <a:xfrm>
            <a:off x="334639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Dotychczasowy wzrost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1888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96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252336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</a:t>
            </a:r>
            <a:r>
              <a:rPr lang="pl-PL" sz="1200" i="1" dirty="0" err="1"/>
              <a:t>Ageing</a:t>
            </a:r>
            <a:r>
              <a:rPr lang="pl-PL" sz="1200" i="1" dirty="0"/>
              <a:t> Report 2015, Ministerstwa Finansów i OECD oraz autorskich </a:t>
            </a:r>
            <a:r>
              <a:rPr lang="pl-PL" sz="1200" i="1" dirty="0" smtClean="0"/>
              <a:t>wyliczeń; scenariusz dla Niemiec na podstawie OECD</a:t>
            </a:r>
            <a:endParaRPr lang="pl-PL" sz="1200" dirty="0"/>
          </a:p>
        </p:txBody>
      </p:sp>
      <p:sp>
        <p:nvSpPr>
          <p:cNvPr id="11" name="Prostokąt 10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Bez dalszych reform w kierunku praworządnego państwa i wolnorynkowej gospodarki tylko nieznacznie zmniejszymy dystans do bogatych krajów Zachodu. 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454630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>
                <a:latin typeface="Calibri Light" panose="020F0302020204030204" pitchFamily="34" charset="0"/>
                <a:cs typeface="Arial" panose="020B0604020202020204" pitchFamily="34" charset="0"/>
              </a:rPr>
              <a:t>Poziom dochodów w Polsce na tle </a:t>
            </a:r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Niemiec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334641" y="1774761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Poziom PKB per capita Polski, Niemcy = 100% (PPS, 2005)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620693"/>
              </p:ext>
            </p:extLst>
          </p:nvPr>
        </p:nvGraphicFramePr>
        <p:xfrm>
          <a:off x="334640" y="2207172"/>
          <a:ext cx="11600685" cy="377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pole tekstowe 14"/>
          <p:cNvSpPr txBox="1"/>
          <p:nvPr/>
        </p:nvSpPr>
        <p:spPr>
          <a:xfrm>
            <a:off x="2302510" y="2615452"/>
            <a:ext cx="6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54%</a:t>
            </a:r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7542266" y="2418528"/>
            <a:ext cx="6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60%</a:t>
            </a:r>
            <a:endParaRPr lang="pl-PL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10218056" y="2157194"/>
            <a:ext cx="6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65%</a:t>
            </a:r>
            <a:endParaRPr lang="pl-PL" dirty="0"/>
          </a:p>
        </p:txBody>
      </p:sp>
      <p:grpSp>
        <p:nvGrpSpPr>
          <p:cNvPr id="3" name="Grupa 28"/>
          <p:cNvGrpSpPr/>
          <p:nvPr/>
        </p:nvGrpSpPr>
        <p:grpSpPr>
          <a:xfrm>
            <a:off x="608304" y="5166226"/>
            <a:ext cx="10461478" cy="1339539"/>
            <a:chOff x="608304" y="5166226"/>
            <a:chExt cx="10461478" cy="1339539"/>
          </a:xfrm>
        </p:grpSpPr>
        <p:grpSp>
          <p:nvGrpSpPr>
            <p:cNvPr id="5" name="Grupa 31"/>
            <p:cNvGrpSpPr/>
            <p:nvPr/>
          </p:nvGrpSpPr>
          <p:grpSpPr>
            <a:xfrm>
              <a:off x="608304" y="6017057"/>
              <a:ext cx="10174172" cy="488708"/>
              <a:chOff x="608304" y="6017057"/>
              <a:chExt cx="10174172" cy="488708"/>
            </a:xfrm>
          </p:grpSpPr>
          <p:sp>
            <p:nvSpPr>
              <p:cNvPr id="33" name="Łącznik prosty 32"/>
              <p:cNvSpPr/>
              <p:nvPr/>
            </p:nvSpPr>
            <p:spPr>
              <a:xfrm>
                <a:off x="6132512" y="6269426"/>
                <a:ext cx="4564317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l-PL"/>
              </a:p>
            </p:txBody>
          </p:sp>
          <p:sp>
            <p:nvSpPr>
              <p:cNvPr id="34" name="Prostokąt 33"/>
              <p:cNvSpPr/>
              <p:nvPr/>
            </p:nvSpPr>
            <p:spPr>
              <a:xfrm>
                <a:off x="2304471" y="6028755"/>
                <a:ext cx="504000" cy="43827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4%</a:t>
                </a:r>
                <a:endParaRPr lang="pl-PL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5" name="pole tekstowe 34"/>
              <p:cNvSpPr txBox="1"/>
              <p:nvPr/>
            </p:nvSpPr>
            <p:spPr>
              <a:xfrm>
                <a:off x="608304" y="6017057"/>
                <a:ext cx="1232075" cy="461665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1200" i="1" dirty="0"/>
                  <a:t>Tempo wzrostu (1994-2014): </a:t>
                </a:r>
              </a:p>
            </p:txBody>
          </p:sp>
          <p:sp>
            <p:nvSpPr>
              <p:cNvPr id="36" name="Prostokąt 35"/>
              <p:cNvSpPr/>
              <p:nvPr/>
            </p:nvSpPr>
            <p:spPr>
              <a:xfrm>
                <a:off x="7614216" y="6028755"/>
                <a:ext cx="504000" cy="4382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pl-PL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1,5%</a:t>
                </a:r>
                <a:endParaRPr lang="pl-PL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pole tekstowe 36"/>
              <p:cNvSpPr txBox="1"/>
              <p:nvPr/>
            </p:nvSpPr>
            <p:spPr>
              <a:xfrm>
                <a:off x="4968731" y="6044100"/>
                <a:ext cx="1163782" cy="461665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1200" i="1" dirty="0" smtClean="0"/>
                  <a:t>Prognozowane tempo wzrostu: </a:t>
                </a:r>
                <a:endParaRPr lang="pl-PL" sz="1200" i="1" dirty="0"/>
              </a:p>
            </p:txBody>
          </p:sp>
          <p:sp>
            <p:nvSpPr>
              <p:cNvPr id="38" name="Łącznik prosty 37"/>
              <p:cNvSpPr/>
              <p:nvPr/>
            </p:nvSpPr>
            <p:spPr>
              <a:xfrm>
                <a:off x="1841180" y="6247890"/>
                <a:ext cx="420242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l-PL"/>
              </a:p>
            </p:txBody>
          </p:sp>
          <p:sp>
            <p:nvSpPr>
              <p:cNvPr id="39" name="Prostokąt 38"/>
              <p:cNvSpPr/>
              <p:nvPr/>
            </p:nvSpPr>
            <p:spPr>
              <a:xfrm>
                <a:off x="10278476" y="6028755"/>
                <a:ext cx="504000" cy="4382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pl-PL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</a:t>
                </a:r>
                <a:r>
                  <a:rPr lang="pl-PL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%</a:t>
                </a:r>
                <a:endParaRPr lang="pl-PL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1" name="Nawias klamrowy otwierający 30"/>
            <p:cNvSpPr/>
            <p:nvPr/>
          </p:nvSpPr>
          <p:spPr>
            <a:xfrm rot="5400000" flipH="1">
              <a:off x="9053752" y="3330692"/>
              <a:ext cx="180496" cy="3851564"/>
            </a:xfrm>
            <a:prstGeom prst="leftBrac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2" name="Prostokąt 41"/>
          <p:cNvSpPr/>
          <p:nvPr/>
        </p:nvSpPr>
        <p:spPr>
          <a:xfrm>
            <a:off x="8769606" y="5186855"/>
            <a:ext cx="844037" cy="18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800" dirty="0" smtClean="0">
                <a:solidFill>
                  <a:schemeClr val="bg1"/>
                </a:solidFill>
              </a:rPr>
              <a:t>2040</a:t>
            </a:r>
            <a:endParaRPr lang="pl-PL" sz="1800" dirty="0">
              <a:solidFill>
                <a:schemeClr val="bg1"/>
              </a:solidFill>
            </a:endParaRPr>
          </a:p>
        </p:txBody>
      </p:sp>
      <p:sp>
        <p:nvSpPr>
          <p:cNvPr id="43" name="Prostokąt 42"/>
          <p:cNvSpPr/>
          <p:nvPr/>
        </p:nvSpPr>
        <p:spPr>
          <a:xfrm>
            <a:off x="2151125" y="5186855"/>
            <a:ext cx="846000" cy="18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600" dirty="0" smtClean="0">
                <a:solidFill>
                  <a:schemeClr val="bg1"/>
                </a:solidFill>
              </a:rPr>
              <a:t>2015</a:t>
            </a: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44" name="Podtytuł 2"/>
          <p:cNvSpPr txBox="1">
            <a:spLocks/>
          </p:cNvSpPr>
          <p:nvPr/>
        </p:nvSpPr>
        <p:spPr>
          <a:xfrm>
            <a:off x="336771" y="148620"/>
            <a:ext cx="10915251" cy="428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Prognozy wzrostu ze strony instytucji międzynarodowych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931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2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252336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</a:t>
            </a:r>
            <a:r>
              <a:rPr lang="pl-PL" sz="1200" i="1" dirty="0" err="1"/>
              <a:t>Ageing</a:t>
            </a:r>
            <a:r>
              <a:rPr lang="pl-PL" sz="1200" i="1" dirty="0"/>
              <a:t> Report 2015, Ministerstwa Finansów i OECD oraz autorskich </a:t>
            </a:r>
            <a:r>
              <a:rPr lang="pl-PL" sz="1200" i="1" dirty="0" smtClean="0"/>
              <a:t>wyliczeń; scenariusz dla Niemiec na podstawie OECD</a:t>
            </a:r>
            <a:endParaRPr lang="pl-PL" sz="1200" dirty="0"/>
          </a:p>
        </p:txBody>
      </p:sp>
      <p:sp>
        <p:nvSpPr>
          <p:cNvPr id="11" name="Prostokąt 10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Bez dalszych reform w kierunku praworządnego państwa i wolnorynkowej gospodarki tylko nieznacznie zmniejszymy dystans do bogatych krajów Zachodu. 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454630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>
                <a:latin typeface="Calibri Light" panose="020F0302020204030204" pitchFamily="34" charset="0"/>
                <a:cs typeface="Arial" panose="020B0604020202020204" pitchFamily="34" charset="0"/>
              </a:rPr>
              <a:t>Poziom dochodów w Polsce na tle </a:t>
            </a:r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Niemiec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334641" y="1774761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Poziom PKB per capita Polski, Niemcy = 100% (PPS, 2005)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616108"/>
              </p:ext>
            </p:extLst>
          </p:nvPr>
        </p:nvGraphicFramePr>
        <p:xfrm>
          <a:off x="334640" y="2207172"/>
          <a:ext cx="11600685" cy="377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pole tekstowe 14"/>
          <p:cNvSpPr txBox="1"/>
          <p:nvPr/>
        </p:nvSpPr>
        <p:spPr>
          <a:xfrm>
            <a:off x="1973787" y="3502200"/>
            <a:ext cx="6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54%</a:t>
            </a:r>
            <a:endParaRPr lang="pl-PL" dirty="0"/>
          </a:p>
        </p:txBody>
      </p:sp>
      <p:sp>
        <p:nvSpPr>
          <p:cNvPr id="19" name="pole tekstowe 19"/>
          <p:cNvSpPr txBox="1"/>
          <p:nvPr/>
        </p:nvSpPr>
        <p:spPr>
          <a:xfrm>
            <a:off x="8036235" y="3075091"/>
            <a:ext cx="1374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 smtClean="0"/>
              <a:t>60% - 70%</a:t>
            </a:r>
            <a:endParaRPr lang="pl-PL" sz="1800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10148220" y="2387005"/>
            <a:ext cx="1494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 smtClean="0"/>
              <a:t>80% - 100%</a:t>
            </a:r>
            <a:endParaRPr lang="pl-PL" sz="1800" dirty="0"/>
          </a:p>
        </p:txBody>
      </p:sp>
      <p:grpSp>
        <p:nvGrpSpPr>
          <p:cNvPr id="2" name="Grupa 27"/>
          <p:cNvGrpSpPr/>
          <p:nvPr/>
        </p:nvGrpSpPr>
        <p:grpSpPr>
          <a:xfrm>
            <a:off x="156132" y="5166226"/>
            <a:ext cx="11346134" cy="1324236"/>
            <a:chOff x="156132" y="5166226"/>
            <a:chExt cx="11346134" cy="1324236"/>
          </a:xfrm>
        </p:grpSpPr>
        <p:grpSp>
          <p:nvGrpSpPr>
            <p:cNvPr id="3" name="Grupa 28"/>
            <p:cNvGrpSpPr/>
            <p:nvPr/>
          </p:nvGrpSpPr>
          <p:grpSpPr>
            <a:xfrm>
              <a:off x="156132" y="5166226"/>
              <a:ext cx="11346134" cy="1324236"/>
              <a:chOff x="156132" y="5166226"/>
              <a:chExt cx="11346134" cy="1324236"/>
            </a:xfrm>
          </p:grpSpPr>
          <p:grpSp>
            <p:nvGrpSpPr>
              <p:cNvPr id="5" name="Grupa 31"/>
              <p:cNvGrpSpPr/>
              <p:nvPr/>
            </p:nvGrpSpPr>
            <p:grpSpPr>
              <a:xfrm>
                <a:off x="156132" y="5996331"/>
                <a:ext cx="10540697" cy="494131"/>
                <a:chOff x="156132" y="5996331"/>
                <a:chExt cx="10540697" cy="494131"/>
              </a:xfrm>
            </p:grpSpPr>
            <p:sp>
              <p:nvSpPr>
                <p:cNvPr id="33" name="Łącznik prosty 32"/>
                <p:cNvSpPr/>
                <p:nvPr/>
              </p:nvSpPr>
              <p:spPr>
                <a:xfrm>
                  <a:off x="5791476" y="6269426"/>
                  <a:ext cx="490535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l-PL"/>
                </a:p>
              </p:txBody>
            </p:sp>
            <p:sp>
              <p:nvSpPr>
                <p:cNvPr id="34" name="Prostokąt 33"/>
                <p:cNvSpPr/>
                <p:nvPr/>
              </p:nvSpPr>
              <p:spPr>
                <a:xfrm>
                  <a:off x="2011392" y="6008028"/>
                  <a:ext cx="504000" cy="438270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l-PL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4%</a:t>
                  </a:r>
                  <a:endParaRPr lang="pl-PL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5" name="pole tekstowe 34"/>
                <p:cNvSpPr txBox="1"/>
                <p:nvPr/>
              </p:nvSpPr>
              <p:spPr>
                <a:xfrm>
                  <a:off x="156132" y="6028797"/>
                  <a:ext cx="1232075" cy="461665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200" i="1" dirty="0"/>
                    <a:t>Tempo wzrostu (1994-2014): </a:t>
                  </a:r>
                </a:p>
              </p:txBody>
            </p:sp>
            <p:sp>
              <p:nvSpPr>
                <p:cNvPr id="37" name="pole tekstowe 36"/>
                <p:cNvSpPr txBox="1"/>
                <p:nvPr/>
              </p:nvSpPr>
              <p:spPr>
                <a:xfrm>
                  <a:off x="4627695" y="5996331"/>
                  <a:ext cx="1163782" cy="461665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200" i="1" dirty="0" smtClean="0"/>
                    <a:t>Prognozowane tempo wzrostu: </a:t>
                  </a:r>
                  <a:endParaRPr lang="pl-PL" sz="1200" i="1" dirty="0"/>
                </a:p>
              </p:txBody>
            </p:sp>
            <p:sp>
              <p:nvSpPr>
                <p:cNvPr id="38" name="Łącznik prosty 37"/>
                <p:cNvSpPr/>
                <p:nvPr/>
              </p:nvSpPr>
              <p:spPr>
                <a:xfrm>
                  <a:off x="1388206" y="6280446"/>
                  <a:ext cx="623185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l-PL"/>
                </a:p>
              </p:txBody>
            </p:sp>
          </p:grpSp>
          <p:sp>
            <p:nvSpPr>
              <p:cNvPr id="31" name="Nawias klamrowy otwierający 30"/>
              <p:cNvSpPr/>
              <p:nvPr/>
            </p:nvSpPr>
            <p:spPr>
              <a:xfrm rot="5400000" flipH="1">
                <a:off x="8660475" y="2504768"/>
                <a:ext cx="180334" cy="5503249"/>
              </a:xfrm>
              <a:prstGeom prst="leftBrace">
                <a:avLst/>
              </a:prstGeom>
              <a:ln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0" name="Prostokąt 29"/>
            <p:cNvSpPr/>
            <p:nvPr/>
          </p:nvSpPr>
          <p:spPr>
            <a:xfrm>
              <a:off x="8138778" y="6019726"/>
              <a:ext cx="945931" cy="4382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dirty="0" smtClean="0">
                  <a:solidFill>
                    <a:schemeClr val="bg1"/>
                  </a:solidFill>
                </a:rPr>
                <a:t>2 – 2,5%</a:t>
              </a:r>
              <a:endParaRPr lang="pl-PL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Prostokąt 39"/>
          <p:cNvSpPr/>
          <p:nvPr/>
        </p:nvSpPr>
        <p:spPr>
          <a:xfrm>
            <a:off x="6014516" y="6019726"/>
            <a:ext cx="945931" cy="43827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1 – 1,5%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1" name="Prostokąt 40"/>
          <p:cNvSpPr/>
          <p:nvPr/>
        </p:nvSpPr>
        <p:spPr>
          <a:xfrm>
            <a:off x="10263040" y="6016314"/>
            <a:ext cx="945931" cy="4382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  <a:r>
              <a:rPr lang="pl-PL" dirty="0" smtClean="0">
                <a:solidFill>
                  <a:schemeClr val="bg1"/>
                </a:solidFill>
              </a:rPr>
              <a:t> – 4%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2" name="Prostokąt 41"/>
          <p:cNvSpPr/>
          <p:nvPr/>
        </p:nvSpPr>
        <p:spPr>
          <a:xfrm>
            <a:off x="8189726" y="5174521"/>
            <a:ext cx="844037" cy="18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800" dirty="0" smtClean="0">
                <a:solidFill>
                  <a:schemeClr val="bg1"/>
                </a:solidFill>
              </a:rPr>
              <a:t>2040</a:t>
            </a:r>
            <a:endParaRPr lang="pl-PL" sz="1800" dirty="0">
              <a:solidFill>
                <a:schemeClr val="bg1"/>
              </a:solidFill>
            </a:endParaRPr>
          </a:p>
        </p:txBody>
      </p:sp>
      <p:sp>
        <p:nvSpPr>
          <p:cNvPr id="43" name="Prostokąt 42"/>
          <p:cNvSpPr/>
          <p:nvPr/>
        </p:nvSpPr>
        <p:spPr>
          <a:xfrm>
            <a:off x="1863207" y="5166225"/>
            <a:ext cx="846000" cy="18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600" dirty="0" smtClean="0">
                <a:solidFill>
                  <a:schemeClr val="bg1"/>
                </a:solidFill>
              </a:rPr>
              <a:t>2015</a:t>
            </a: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44" name="Podtytuł 2"/>
          <p:cNvSpPr txBox="1">
            <a:spLocks/>
          </p:cNvSpPr>
          <p:nvPr/>
        </p:nvSpPr>
        <p:spPr>
          <a:xfrm>
            <a:off x="334640" y="148620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Alternatywne scenariusze dla Polski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692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465513" y="6595572"/>
            <a:ext cx="1285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FOR na podstawie danych Eurostatu i Banku </a:t>
            </a:r>
            <a:r>
              <a:rPr lang="pl-PL" sz="1200" i="1" dirty="0" smtClean="0"/>
              <a:t>Światowego; obserwacje odstające nie pokazane na wykresie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2170" y="683505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Od tempa w jakim będziemy doganiać Zachód zależy, czy Polacy będą emigrować, </a:t>
            </a:r>
            <a:b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</a:b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czy zdecydują się pozostać w kraju.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Migracje ludności w zależności od tempa wzrostu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Migracje a dochód w państwach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UE-28</a:t>
            </a:r>
          </a:p>
        </p:txBody>
      </p:sp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796356"/>
              </p:ext>
            </p:extLst>
          </p:nvPr>
        </p:nvGraphicFramePr>
        <p:xfrm>
          <a:off x="0" y="2103743"/>
          <a:ext cx="11704319" cy="4318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0704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7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</a:t>
            </a:r>
            <a:r>
              <a:rPr lang="pl-PL" sz="1200" i="1" dirty="0" smtClean="0"/>
              <a:t>MFW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194872" y="687910"/>
            <a:ext cx="1187133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Słabością polskiej gospodarki są utrzymujący się deficyt sektora finansów publicznych, który przy spowolnieniu gospodarczym niebezpiecznie zwiększa ryzyko kryzysu fiskalnego.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31405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Przykładowe skutki kryzysów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60901" y="1853847"/>
            <a:ext cx="5412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per capita, znormalizowany, 2007 = 100%</a:t>
            </a: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Scenariusz kryzysu i bez reform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949071"/>
              </p:ext>
            </p:extLst>
          </p:nvPr>
        </p:nvGraphicFramePr>
        <p:xfrm>
          <a:off x="334640" y="2172554"/>
          <a:ext cx="5694558" cy="3797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3671"/>
              </p:ext>
            </p:extLst>
          </p:nvPr>
        </p:nvGraphicFramePr>
        <p:xfrm>
          <a:off x="6029197" y="2129773"/>
          <a:ext cx="5705603" cy="3793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2" name="Grupa 21"/>
          <p:cNvGrpSpPr/>
          <p:nvPr/>
        </p:nvGrpSpPr>
        <p:grpSpPr>
          <a:xfrm>
            <a:off x="2808447" y="6081337"/>
            <a:ext cx="9093447" cy="384360"/>
            <a:chOff x="3373206" y="6128057"/>
            <a:chExt cx="9093447" cy="384360"/>
          </a:xfrm>
        </p:grpSpPr>
        <p:cxnSp>
          <p:nvCxnSpPr>
            <p:cNvPr id="5" name="Łącznik prosty 4"/>
            <p:cNvCxnSpPr/>
            <p:nvPr/>
          </p:nvCxnSpPr>
          <p:spPr>
            <a:xfrm>
              <a:off x="3373206" y="6324264"/>
              <a:ext cx="473580" cy="6974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>
              <a:off x="7799445" y="6317290"/>
              <a:ext cx="473580" cy="6974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pole tekstowe 19"/>
            <p:cNvSpPr txBox="1"/>
            <p:nvPr/>
          </p:nvSpPr>
          <p:spPr>
            <a:xfrm>
              <a:off x="3842607" y="6128057"/>
              <a:ext cx="4193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Prognozy sprzed kryzysu (kwiecień 2008)</a:t>
              </a:r>
              <a:endParaRPr lang="pl-PL" dirty="0"/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8273025" y="6143085"/>
              <a:ext cx="4193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Dane realne</a:t>
              </a:r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10780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4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Opracowanie własne FOR na podstawie danych </a:t>
            </a:r>
            <a:r>
              <a:rPr lang="pl-PL" sz="1200" i="1" dirty="0" smtClean="0"/>
              <a:t>GUS.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73156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Prognozy wzrostu najczęściej nie uwzględniają potencjalnych załamań, których prawdopodobieństwo i koszty są większe przy słabych instytucjach stabilizujących.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Przykładowe skutki kryzysów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68595"/>
            <a:ext cx="5412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 per capita, znormalizowany, 2007 = 100%</a:t>
            </a: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Potencjalne koszty kryzysu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/>
          </p:nvPr>
        </p:nvGraphicFramePr>
        <p:xfrm>
          <a:off x="334639" y="2172555"/>
          <a:ext cx="5760000" cy="376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>
            <p:extLst/>
          </p:nvPr>
        </p:nvGraphicFramePr>
        <p:xfrm>
          <a:off x="6029198" y="2129773"/>
          <a:ext cx="5760000" cy="379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22" name="Grupa 21"/>
          <p:cNvGrpSpPr/>
          <p:nvPr/>
        </p:nvGrpSpPr>
        <p:grpSpPr>
          <a:xfrm>
            <a:off x="2979069" y="6128057"/>
            <a:ext cx="9093447" cy="384360"/>
            <a:chOff x="3373206" y="6128057"/>
            <a:chExt cx="9093447" cy="384360"/>
          </a:xfrm>
        </p:grpSpPr>
        <p:cxnSp>
          <p:nvCxnSpPr>
            <p:cNvPr id="5" name="Łącznik prosty 4"/>
            <p:cNvCxnSpPr/>
            <p:nvPr/>
          </p:nvCxnSpPr>
          <p:spPr>
            <a:xfrm>
              <a:off x="3373206" y="6324264"/>
              <a:ext cx="473580" cy="6974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>
              <a:off x="7799445" y="6317290"/>
              <a:ext cx="473580" cy="6974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pole tekstowe 19"/>
            <p:cNvSpPr txBox="1"/>
            <p:nvPr/>
          </p:nvSpPr>
          <p:spPr>
            <a:xfrm>
              <a:off x="3842607" y="6128057"/>
              <a:ext cx="4193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Prognozy sprzed kryzysu (kwiecień 2008)</a:t>
              </a:r>
              <a:endParaRPr lang="pl-PL" dirty="0"/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8273025" y="6143085"/>
              <a:ext cx="4193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Dane realne</a:t>
              </a:r>
              <a:endParaRPr lang="pl-PL" dirty="0"/>
            </a:p>
          </p:txBody>
        </p:sp>
      </p:grpSp>
      <p:sp>
        <p:nvSpPr>
          <p:cNvPr id="24" name="pole tekstowe 23"/>
          <p:cNvSpPr txBox="1"/>
          <p:nvPr/>
        </p:nvSpPr>
        <p:spPr>
          <a:xfrm>
            <a:off x="334640" y="2174047"/>
            <a:ext cx="11600685" cy="3705799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/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</a:rPr>
              <a:t>Dalsze umacnianie istniejących, dobrych reguł fiskalnych.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</a:rPr>
              <a:t>Przywrócenie ujemnej indeksacji kont w </a:t>
            </a:r>
            <a:r>
              <a:rPr lang="pl-PL" sz="2400" dirty="0" err="1" smtClean="0">
                <a:solidFill>
                  <a:schemeClr val="tx2">
                    <a:lumMod val="50000"/>
                  </a:schemeClr>
                </a:solidFill>
              </a:rPr>
              <a:t>ZUSie</a:t>
            </a:r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2043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FOR na podstawie danych </a:t>
            </a:r>
            <a:r>
              <a:rPr lang="pl-PL" sz="1200" i="1" dirty="0" smtClean="0"/>
              <a:t>GUS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39" y="673833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Społeczeństwo w Polsce się starzeje. Oznacza to spadek liczby potencjalnych pracowników,</a:t>
            </a:r>
            <a:r>
              <a:rPr lang="pl-PL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co obniży tempo wzrostu gospodarczego.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20784" y="15663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Zmiana liczby osób w wieku produkcyjnym (mln)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68595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Wiek produkcyjny od 18 do 67 lat (stopniowo podnoszony) 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471212"/>
              </p:ext>
            </p:extLst>
          </p:nvPr>
        </p:nvGraphicFramePr>
        <p:xfrm>
          <a:off x="334640" y="2156727"/>
          <a:ext cx="11358595" cy="367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320784" y="6011139"/>
            <a:ext cx="11372451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i="1" dirty="0" smtClean="0"/>
              <a:t>Nawet bez kryzysu, ale bez reform polska gospodarka silnie spowolni, bo dotychczasowe siły wzrostu będą wygasać. 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441400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2822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8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FOR na podstawie danych </a:t>
            </a:r>
            <a:r>
              <a:rPr lang="pl-PL" sz="1200" i="1" dirty="0" err="1" smtClean="0"/>
              <a:t>Eurostat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W Polsce można zapobiec znacznemu spadkowi liczby pracujących podnosząc wskaźnik zatrudnienia. 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Różnice w stopie zatrudnienia między Polską, a Niemcami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Wskaźnik zatrudnienia wg grup wieku w 2014 r.</a:t>
            </a:r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182152"/>
              </p:ext>
            </p:extLst>
          </p:nvPr>
        </p:nvGraphicFramePr>
        <p:xfrm>
          <a:off x="334641" y="2361037"/>
          <a:ext cx="11356616" cy="418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5747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Źródło: Opracowanie własne FOR na podstawie danych Eurostatu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Pomimo malejącej liczby osób w wieku produkcyjnym, w Polsce można zapobiec spadkowi liczby pracujących podnosząc wskaźnik zatrudnienia. 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Różnice w stopie zatrudnienia między Polską, a Niemcami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Wskaźnik zatrudnienia wg grup wieku w 2014 r.</a:t>
            </a:r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/>
          </p:nvPr>
        </p:nvGraphicFramePr>
        <p:xfrm>
          <a:off x="334641" y="2361037"/>
          <a:ext cx="11356616" cy="418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pole tekstowe 18"/>
          <p:cNvSpPr txBox="1"/>
          <p:nvPr/>
        </p:nvSpPr>
        <p:spPr>
          <a:xfrm>
            <a:off x="334640" y="2174047"/>
            <a:ext cx="11600685" cy="4259797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/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Zapobieganie przedwczesnemu wychodzeniu z rynku pracy.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Ułatwienie łączenia obowiązków rodzinnych i zawodowych.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Ułatwienie wejścia na rynek pracy.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Zmniejszenie opodatkowania pracy osób najsłabiej wykształconych i o najmniejszym doświadczeniu (najniższej produktywności)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Uproszczenia w rozwiązywaniu umów o pracę</a:t>
            </a:r>
            <a:endParaRPr lang="pl-PL" dirty="0" smtClean="0"/>
          </a:p>
        </p:txBody>
      </p:sp>
      <p:sp>
        <p:nvSpPr>
          <p:cNvPr id="20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6627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</a:t>
            </a:r>
            <a:r>
              <a:rPr lang="pl-PL" sz="1200" i="1" dirty="0" smtClean="0"/>
              <a:t>AMECO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Wzrost produktywności, będący dotychczas głównym silnikiem rozwoju Polski silnie spowolniła.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Wzrost produktywności w Polsce na tle UE-15 oraz Niemiec.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Tempo wzrostu produktywności (TFP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736867"/>
              </p:ext>
            </p:extLst>
          </p:nvPr>
        </p:nvGraphicFramePr>
        <p:xfrm>
          <a:off x="334639" y="2078586"/>
          <a:ext cx="11600685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1388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3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</a:t>
            </a:r>
            <a:r>
              <a:rPr lang="pl-PL" sz="1200" i="1" dirty="0" err="1" smtClean="0"/>
              <a:t>Eurostat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Początkowy potencjał do szybszego wzrostu gospodarczego związany z przepływem pracowników do bardziej wydajnych sektorów powoli się wyczerpuje. </a:t>
            </a:r>
          </a:p>
        </p:txBody>
      </p:sp>
      <p:graphicFrame>
        <p:nvGraphicFramePr>
          <p:cNvPr id="14" name="Wykres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246976"/>
              </p:ext>
            </p:extLst>
          </p:nvPr>
        </p:nvGraphicFramePr>
        <p:xfrm>
          <a:off x="334639" y="2172557"/>
          <a:ext cx="11600685" cy="383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pole tekstowe 14"/>
          <p:cNvSpPr txBox="1"/>
          <p:nvPr/>
        </p:nvSpPr>
        <p:spPr>
          <a:xfrm>
            <a:off x="898635" y="5531973"/>
            <a:ext cx="5233878" cy="781922"/>
          </a:xfrm>
          <a:prstGeom prst="rect">
            <a:avLst/>
          </a:prstGeom>
          <a:noFill/>
          <a:ln w="76200">
            <a:noFill/>
            <a:prstDash val="dash"/>
          </a:ln>
        </p:spPr>
        <p:txBody>
          <a:bodyPr wrap="square" lIns="360000" tIns="180000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40 mld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zł subsydiów i preferencji zniechęca do opuszczania rolnictwa</a:t>
            </a:r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277970" y="5548322"/>
            <a:ext cx="5732060" cy="1058921"/>
          </a:xfrm>
          <a:prstGeom prst="rect">
            <a:avLst/>
          </a:prstGeom>
          <a:noFill/>
          <a:ln w="76200">
            <a:noFill/>
            <a:prstDash val="dash"/>
          </a:ln>
        </p:spPr>
        <p:txBody>
          <a:bodyPr wrap="square" lIns="360000" tIns="180000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Wysoki klin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podatkowy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oraz brak mieszkań</a:t>
            </a:r>
            <a:b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na wynajem utrudnia zmianę zawodu i miejsca zamieszkania</a:t>
            </a:r>
            <a:endParaRPr lang="pl-PL" b="1" dirty="0"/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Wydajność pracy w poszczególnych sektorach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Produktywność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pracy (łączny efekt TFP i kapitału na pracującego)</a:t>
            </a:r>
          </a:p>
        </p:txBody>
      </p:sp>
    </p:spTree>
    <p:extLst>
      <p:ext uri="{BB962C8B-B14F-4D97-AF65-F5344CB8AC3E}">
        <p14:creationId xmlns:p14="http://schemas.microsoft.com/office/powerpoint/2010/main" val="3780698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Opracowanie własne FOR na podstawie danych </a:t>
            </a:r>
            <a:r>
              <a:rPr lang="pl-PL" sz="1200" i="1" dirty="0" smtClean="0"/>
              <a:t>Eurostat.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Potencjał do szybszego wzrostu gospodarczego związany z przepływem pracowników do bardziej wydajnych sektorów powoli się wyczerpuje. </a:t>
            </a:r>
          </a:p>
        </p:txBody>
      </p:sp>
      <p:graphicFrame>
        <p:nvGraphicFramePr>
          <p:cNvPr id="14" name="Wykres 13"/>
          <p:cNvGraphicFramePr>
            <a:graphicFrameLocks noChangeAspect="1"/>
          </p:cNvGraphicFramePr>
          <p:nvPr>
            <p:extLst/>
          </p:nvPr>
        </p:nvGraphicFramePr>
        <p:xfrm>
          <a:off x="334639" y="2172557"/>
          <a:ext cx="11600685" cy="383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pole tekstowe 14"/>
          <p:cNvSpPr txBox="1"/>
          <p:nvPr/>
        </p:nvSpPr>
        <p:spPr>
          <a:xfrm>
            <a:off x="898635" y="5531973"/>
            <a:ext cx="5233878" cy="966588"/>
          </a:xfrm>
          <a:prstGeom prst="rect">
            <a:avLst/>
          </a:prstGeom>
          <a:noFill/>
          <a:ln w="76200">
            <a:noFill/>
            <a:prstDash val="dash"/>
          </a:ln>
        </p:spPr>
        <p:txBody>
          <a:bodyPr wrap="square" lIns="360000" tIns="180000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</a:rPr>
              <a:t>40 mld </a:t>
            </a:r>
            <a:r>
              <a:rPr lang="pl-PL" sz="2400" dirty="0" smtClean="0">
                <a:solidFill>
                  <a:schemeClr val="accent1">
                    <a:lumMod val="50000"/>
                  </a:schemeClr>
                </a:solidFill>
              </a:rPr>
              <a:t>zł subsydiów i preferencji trzyma ludzi w rolnictwie</a:t>
            </a:r>
            <a:endParaRPr lang="pl-PL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5722883" y="5548322"/>
            <a:ext cx="6147713" cy="966588"/>
          </a:xfrm>
          <a:prstGeom prst="rect">
            <a:avLst/>
          </a:prstGeom>
          <a:noFill/>
          <a:ln w="76200">
            <a:noFill/>
            <a:prstDash val="dash"/>
          </a:ln>
        </p:spPr>
        <p:txBody>
          <a:bodyPr wrap="square" lIns="360000" tIns="180000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accent1">
                    <a:lumMod val="50000"/>
                  </a:schemeClr>
                </a:solidFill>
              </a:rPr>
              <a:t>Wysoki klin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</a:rPr>
              <a:t>podatkowy </a:t>
            </a:r>
            <a:r>
              <a:rPr lang="pl-PL" sz="2400" dirty="0" smtClean="0">
                <a:solidFill>
                  <a:schemeClr val="accent1">
                    <a:lumMod val="50000"/>
                  </a:schemeClr>
                </a:solidFill>
              </a:rPr>
              <a:t>oraz brak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</a:rPr>
              <a:t>mieszkań na </a:t>
            </a:r>
            <a:r>
              <a:rPr lang="pl-PL" sz="2400" dirty="0" smtClean="0">
                <a:solidFill>
                  <a:schemeClr val="accent1">
                    <a:lumMod val="50000"/>
                  </a:schemeClr>
                </a:solidFill>
              </a:rPr>
              <a:t>wynajem utrudnia zmianę zawodu</a:t>
            </a:r>
            <a:endParaRPr lang="pl-PL" sz="2400" dirty="0"/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Wydajność pracy w poszczególnych sektorach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Produktywność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pracy (łączny efekt TFP i kapitału na pracującego)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334640" y="2174047"/>
            <a:ext cx="11600685" cy="435213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/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Ograniczenie dostępu do KRUS-u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Rozwój rynku mieszkań na wynajem (zmniejszenie nadmiernej ochrony lokatorów</a:t>
            </a:r>
            <a:r>
              <a:rPr lang="pl-PL" sz="2400" dirty="0"/>
              <a:t>)</a:t>
            </a:r>
            <a:endParaRPr lang="pl-PL" sz="2400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Zmiany w podatkach od nieruchomości wzmacniające bodźce do bardziej efektywnego zagospodarowywania terenu</a:t>
            </a:r>
          </a:p>
          <a:p>
            <a:endParaRPr lang="pl-PL" sz="2400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4200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4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FOR na podstawie danych </a:t>
            </a:r>
            <a:r>
              <a:rPr lang="pl-PL" sz="1200" i="1" dirty="0" err="1" smtClean="0"/>
              <a:t>Eurostat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Malejący potencjał wzrostu produktywności z przesunięć między sektorami oznacza, kluczową rolę wzrostu produktywności w ramach sektorów.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>
                <a:latin typeface="Calibri Light" panose="020F0302020204030204" pitchFamily="34" charset="0"/>
                <a:cs typeface="Arial" panose="020B0604020202020204" pitchFamily="34" charset="0"/>
              </a:rPr>
              <a:t>Źródła </a:t>
            </a:r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produktywności w </a:t>
            </a:r>
            <a:r>
              <a:rPr lang="pl-PL" sz="2000" b="1" dirty="0">
                <a:latin typeface="Calibri Light" panose="020F0302020204030204" pitchFamily="34" charset="0"/>
                <a:cs typeface="Arial" panose="020B0604020202020204" pitchFamily="34" charset="0"/>
              </a:rPr>
              <a:t>Polsce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Dekompozycja zmiany łącznej produktywności (TFP) na efekt przesunięć między sektorami i zmian wewnątrz sektorów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830138"/>
              </p:ext>
            </p:extLst>
          </p:nvPr>
        </p:nvGraphicFramePr>
        <p:xfrm>
          <a:off x="498764" y="2172557"/>
          <a:ext cx="11238807" cy="4215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7041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9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</a:t>
            </a:r>
            <a:r>
              <a:rPr lang="pl-PL" sz="1200" i="1" dirty="0"/>
              <a:t>własne na podstawie BEEPS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Bariery ograniczające konkurencję sprawiają, że w Polsce funkcjonują obok siebie bardzo wydajne i niewydajne firmy, ze szkodą dla  wzrostu gospodarczego.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Zróżnicowanie produktywności przedsiębiorstw w państwach regionu</a:t>
            </a:r>
            <a:endParaRPr lang="pl-PL" sz="2000" b="1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Współczynnik zmienności  logarytmu przychodów na pracownika 2013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1843349"/>
              </p:ext>
            </p:extLst>
          </p:nvPr>
        </p:nvGraphicFramePr>
        <p:xfrm>
          <a:off x="374767" y="2223206"/>
          <a:ext cx="11560558" cy="4322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1356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35227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2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</a:t>
            </a:r>
            <a:r>
              <a:rPr lang="pl-PL" sz="1200" i="1" dirty="0"/>
              <a:t>: </a:t>
            </a:r>
            <a:r>
              <a:rPr lang="pl-PL" sz="1200" i="1" dirty="0" smtClean="0"/>
              <a:t>OECD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Według miary OECD udział państwowych firm w gospodarce w Polsce jest największy wśród krajów UE-28, co silnie ogranicza zakres działania konkurencji.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Upolitycznienie gospodarki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PMR – </a:t>
            </a:r>
            <a:r>
              <a:rPr lang="pl-PL" sz="1600" dirty="0" err="1" smtClean="0">
                <a:latin typeface="Calibri Light" panose="020F0302020204030204" pitchFamily="34" charset="0"/>
                <a:cs typeface="Arial" panose="020B0604020202020204" pitchFamily="34" charset="0"/>
              </a:rPr>
              <a:t>subindeks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własności państwowej  2013 r. (wyższa wartość – wyższy udział państwowych firm w gospodarce)</a:t>
            </a:r>
          </a:p>
        </p:txBody>
      </p:sp>
      <p:sp>
        <p:nvSpPr>
          <p:cNvPr id="2" name="Prostokąt 1"/>
          <p:cNvSpPr/>
          <p:nvPr/>
        </p:nvSpPr>
        <p:spPr>
          <a:xfrm>
            <a:off x="1047404" y="2153388"/>
            <a:ext cx="857284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4" name="Wykres 13"/>
          <p:cNvGraphicFramePr/>
          <p:nvPr>
            <p:extLst>
              <p:ext uri="{D42A27DB-BD31-4B8C-83A1-F6EECF244321}">
                <p14:modId xmlns:p14="http://schemas.microsoft.com/office/powerpoint/2010/main" val="4162775645"/>
              </p:ext>
            </p:extLst>
          </p:nvPr>
        </p:nvGraphicFramePr>
        <p:xfrm>
          <a:off x="259517" y="2173575"/>
          <a:ext cx="11702633" cy="4246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509196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35227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22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</a:t>
            </a:r>
            <a:r>
              <a:rPr lang="pl-PL" sz="1200" i="1" dirty="0"/>
              <a:t>: </a:t>
            </a:r>
            <a:r>
              <a:rPr lang="pl-PL" sz="1200" i="1" dirty="0" smtClean="0"/>
              <a:t>OECD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Według miary OECD udział państwowych firm w gospodarce w Polsce jest największy wśród krajów UE-28, co silnie ogranicza zakres działania konkurencji.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Upolitycznienie gospodarki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PMR – </a:t>
            </a:r>
            <a:r>
              <a:rPr lang="pl-PL" sz="1600" dirty="0" err="1" smtClean="0">
                <a:latin typeface="Calibri Light" panose="020F0302020204030204" pitchFamily="34" charset="0"/>
                <a:cs typeface="Arial" panose="020B0604020202020204" pitchFamily="34" charset="0"/>
              </a:rPr>
              <a:t>subindeks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własności państwowej  2013 r. (wyższa wartość – wyższy udział państwowych firm w gospodarce)</a:t>
            </a:r>
          </a:p>
        </p:txBody>
      </p:sp>
      <p:sp>
        <p:nvSpPr>
          <p:cNvPr id="2" name="Prostokąt 1"/>
          <p:cNvSpPr/>
          <p:nvPr/>
        </p:nvSpPr>
        <p:spPr>
          <a:xfrm>
            <a:off x="1047404" y="2153388"/>
            <a:ext cx="857284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4" name="Wykres 13"/>
          <p:cNvGraphicFramePr/>
          <p:nvPr>
            <p:extLst>
              <p:ext uri="{D42A27DB-BD31-4B8C-83A1-F6EECF244321}">
                <p14:modId xmlns:p14="http://schemas.microsoft.com/office/powerpoint/2010/main" val="4162775645"/>
              </p:ext>
            </p:extLst>
          </p:nvPr>
        </p:nvGraphicFramePr>
        <p:xfrm>
          <a:off x="259517" y="2173575"/>
          <a:ext cx="11702633" cy="4246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pole tekstowe 12"/>
          <p:cNvSpPr txBox="1"/>
          <p:nvPr/>
        </p:nvSpPr>
        <p:spPr>
          <a:xfrm>
            <a:off x="334640" y="1573967"/>
            <a:ext cx="11600685" cy="481379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/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Dokończenie prywatyzacji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Eliminacja innych regulacji ograniczających konkurencję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</a:pPr>
            <a:r>
              <a:rPr lang="pl-PL" sz="2400" dirty="0" smtClean="0"/>
              <a:t>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7805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Wykres 16"/>
          <p:cNvGraphicFramePr/>
          <p:nvPr>
            <p:extLst>
              <p:ext uri="{D42A27DB-BD31-4B8C-83A1-F6EECF244321}">
                <p14:modId xmlns:p14="http://schemas.microsoft.com/office/powerpoint/2010/main" val="567348522"/>
              </p:ext>
            </p:extLst>
          </p:nvPr>
        </p:nvGraphicFramePr>
        <p:xfrm>
          <a:off x="199870" y="1978703"/>
          <a:ext cx="11777272" cy="452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4" name="think-cell Slide" r:id="rId6" imgW="270" imgH="270" progId="">
                  <p:embed/>
                </p:oleObj>
              </mc:Choice>
              <mc:Fallback>
                <p:oleObj name="think-cell Slide" r:id="rId6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</a:t>
            </a:r>
            <a:r>
              <a:rPr lang="pl-PL" sz="1200" i="1" smtClean="0"/>
              <a:t>: OECD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Regulacje ograniczające konkurencję obniżają produktywność firm nimi objętych oraz współpracujących z nimi firm z innych sektorów.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Ograniczenia konkurencji w usługach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64589" y="1803163"/>
            <a:ext cx="11041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PMR – </a:t>
            </a:r>
            <a:r>
              <a:rPr lang="pl-PL" sz="1600" dirty="0" err="1" smtClean="0">
                <a:latin typeface="Calibri Light" panose="020F0302020204030204" pitchFamily="34" charset="0"/>
                <a:cs typeface="Arial" panose="020B0604020202020204" pitchFamily="34" charset="0"/>
              </a:rPr>
              <a:t>subindeks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ograniczeń konkurencji w usługach 2013 r. (wyższa wartość – silniejsze antyrynkowe regulacje)</a:t>
            </a:r>
          </a:p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663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6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Eurostat. UE-10 to stare państwa członkowskie bez Grecji, Hiszpanii, Włoch, Portugalii i Luxemburga. 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Luka w produktywności pracy między Polską, a Europą Zachodnią jest największa</a:t>
            </a:r>
            <a:b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</a:b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w mikroprzedsiębiorstwach.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produktywność pracy w zależności od wielkości przedsiębiorstwa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Wartość dodana na pracującego w tys. euro z uwzględnienie, różnicy w poziomach cen.</a:t>
            </a:r>
          </a:p>
        </p:txBody>
      </p:sp>
      <p:graphicFrame>
        <p:nvGraphicFramePr>
          <p:cNvPr id="14" name="Wykres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955043"/>
              </p:ext>
            </p:extLst>
          </p:nvPr>
        </p:nvGraphicFramePr>
        <p:xfrm>
          <a:off x="334639" y="2172556"/>
          <a:ext cx="11600686" cy="442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7160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Eurostat. UE-10 to stare państwa członkowskie bez Grecji, Hiszpanii, Włoch, Portugalii i Luxemburga. 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Luka w produktywności pracy między Polską, a Europą Zachodnią jest największa w mikroprzedsiębiorstwach.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produktywność pracy w zależności od wielkości przedsiębiorstwa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Wartość dodana na pracującego w tys. euro z uwzględnienie, różnicy w poziomach cen.</a:t>
            </a:r>
          </a:p>
        </p:txBody>
      </p:sp>
      <p:graphicFrame>
        <p:nvGraphicFramePr>
          <p:cNvPr id="14" name="Wykres 13"/>
          <p:cNvGraphicFramePr>
            <a:graphicFrameLocks noChangeAspect="1"/>
          </p:cNvGraphicFramePr>
          <p:nvPr>
            <p:extLst/>
          </p:nvPr>
        </p:nvGraphicFramePr>
        <p:xfrm>
          <a:off x="334639" y="2172556"/>
          <a:ext cx="11600686" cy="442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pole tekstowe 18"/>
          <p:cNvSpPr txBox="1"/>
          <p:nvPr/>
        </p:nvSpPr>
        <p:spPr>
          <a:xfrm>
            <a:off x="334640" y="2188479"/>
            <a:ext cx="11600685" cy="4305964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Przegląd regulacji dotyczących mikroprzedsiębiorstw</a:t>
            </a:r>
            <a:r>
              <a:rPr lang="pl-PL" sz="2400" dirty="0"/>
              <a:t> </a:t>
            </a:r>
            <a:r>
              <a:rPr lang="pl-PL" sz="2400" dirty="0" smtClean="0"/>
              <a:t>w szczególności podatkowych.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Usprawnienie sądownictwa (zob. dalej).</a:t>
            </a:r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4124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3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Penn </a:t>
            </a:r>
            <a:r>
              <a:rPr lang="pl-PL" sz="1200" i="1" dirty="0" err="1" smtClean="0"/>
              <a:t>World</a:t>
            </a:r>
            <a:r>
              <a:rPr lang="pl-PL" sz="1200" i="1" dirty="0" smtClean="0"/>
              <a:t> </a:t>
            </a:r>
            <a:r>
              <a:rPr lang="pl-PL" sz="1200" i="1" dirty="0" err="1" smtClean="0"/>
              <a:t>Table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Stopa inwestycji w Polsce jest zbyt niska w porównaniu do krajów, którym udało się dogonić kraje wysoko rozwinięte, a także w porównaniu do krajów regionu.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Stopa inwestycji w Polsce: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78444" y="1867893"/>
            <a:ext cx="34121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Stopa inwestycji % PKB 2002-2011</a:t>
            </a:r>
          </a:p>
        </p:txBody>
      </p:sp>
      <p:graphicFrame>
        <p:nvGraphicFramePr>
          <p:cNvPr id="16" name="Wykres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380610"/>
              </p:ext>
            </p:extLst>
          </p:nvPr>
        </p:nvGraphicFramePr>
        <p:xfrm>
          <a:off x="334639" y="2259356"/>
          <a:ext cx="5520949" cy="4033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Prostokąt 16"/>
          <p:cNvSpPr/>
          <p:nvPr/>
        </p:nvSpPr>
        <p:spPr>
          <a:xfrm>
            <a:off x="6096000" y="1867893"/>
            <a:ext cx="57661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Stopa inwestycji % PKB, gdy kraje były na naszym poziomie rozwoju. </a:t>
            </a:r>
          </a:p>
        </p:txBody>
      </p:sp>
      <p:graphicFrame>
        <p:nvGraphicFramePr>
          <p:cNvPr id="18" name="Wykres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592536"/>
              </p:ext>
            </p:extLst>
          </p:nvPr>
        </p:nvGraphicFramePr>
        <p:xfrm>
          <a:off x="5855588" y="2299559"/>
          <a:ext cx="6240773" cy="4008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9816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25229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Opracowanie własne FOR na podstawie danych </a:t>
            </a:r>
            <a:r>
              <a:rPr lang="pl-PL" sz="1200" i="1" dirty="0" err="1" smtClean="0"/>
              <a:t>Eurostat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inwestycji przedsiębiorstw w Polsce na tle regionu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5797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Inwestycje przedsiębiorstw (%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PKB). Polska </a:t>
            </a:r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na tle państw regionu</a:t>
            </a: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990369"/>
              </p:ext>
            </p:extLst>
          </p:nvPr>
        </p:nvGraphicFramePr>
        <p:xfrm>
          <a:off x="464090" y="2220511"/>
          <a:ext cx="5668423" cy="4201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Prostokąt 15"/>
          <p:cNvSpPr/>
          <p:nvPr/>
        </p:nvSpPr>
        <p:spPr>
          <a:xfrm>
            <a:off x="6292689" y="1838680"/>
            <a:ext cx="5797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Inwestycje według sektorów instytucjonalnych w latach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2003–2012. </a:t>
            </a:r>
            <a:endParaRPr lang="pl-PL" sz="1600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923127"/>
              </p:ext>
            </p:extLst>
          </p:nvPr>
        </p:nvGraphicFramePr>
        <p:xfrm>
          <a:off x="5855589" y="2118600"/>
          <a:ext cx="6202615" cy="430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Prostokąt 17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Szczególnie niepokojące są niskie inwestycje przedsiębiorstw, które mają kluczowe znaczenie dla szybkiego wzrostu gospodarczego. </a:t>
            </a:r>
          </a:p>
        </p:txBody>
      </p:sp>
      <p:sp>
        <p:nvSpPr>
          <p:cNvPr id="19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9057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6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MFW i AMECO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Krajowa </a:t>
            </a:r>
            <a:r>
              <a:rPr lang="pl-PL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stopa oszczędności jest za niska, </a:t>
            </a:r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a finansowanie inwestycji zadłużeniem zagranicznym zmniejsza stabilność gospodarki. </a:t>
            </a:r>
            <a:endParaRPr lang="pl-PL" sz="2600" b="1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Polska stopa oszczędności na tle regionu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2"/>
            <a:ext cx="5526513" cy="339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Stopy oszczędności i inwestycji  w Polsce 2005-2014 (%PKB)</a:t>
            </a:r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5" name="Wykres 14"/>
          <p:cNvGraphicFramePr/>
          <p:nvPr>
            <p:extLst>
              <p:ext uri="{D42A27DB-BD31-4B8C-83A1-F6EECF244321}">
                <p14:modId xmlns:p14="http://schemas.microsoft.com/office/powerpoint/2010/main" val="761264015"/>
              </p:ext>
            </p:extLst>
          </p:nvPr>
        </p:nvGraphicFramePr>
        <p:xfrm>
          <a:off x="6115987" y="2218544"/>
          <a:ext cx="5864121" cy="427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Prostokąt 15"/>
          <p:cNvSpPr/>
          <p:nvPr/>
        </p:nvSpPr>
        <p:spPr>
          <a:xfrm>
            <a:off x="6315651" y="1843789"/>
            <a:ext cx="55265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Stopa oszczędności 2005-2014 (% PKB)</a:t>
            </a:r>
          </a:p>
        </p:txBody>
      </p:sp>
      <p:graphicFrame>
        <p:nvGraphicFramePr>
          <p:cNvPr id="17" name="Wykres 16"/>
          <p:cNvGraphicFramePr/>
          <p:nvPr/>
        </p:nvGraphicFramePr>
        <p:xfrm>
          <a:off x="332203" y="2188564"/>
          <a:ext cx="5319089" cy="3999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758209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IMF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Krajowa stopa oszczędności jest za niska, a finansowanie inwestycji rosnącym zadłużeniem zagranicznym zmniejsza stabilność gospodarki.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Polska stopa oszczędności na tle regionu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2"/>
            <a:ext cx="5526513" cy="339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Stopy oszczędności i inwestycji  w Polsce 2005-2014 (%PKB)</a:t>
            </a:r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5" name="Wykres 14"/>
          <p:cNvGraphicFramePr/>
          <p:nvPr/>
        </p:nvGraphicFramePr>
        <p:xfrm>
          <a:off x="6115987" y="2218544"/>
          <a:ext cx="5864121" cy="427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Prostokąt 15"/>
          <p:cNvSpPr/>
          <p:nvPr/>
        </p:nvSpPr>
        <p:spPr>
          <a:xfrm>
            <a:off x="6315651" y="1843789"/>
            <a:ext cx="55265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Stopa oszczędności 2005-2014 (% PKB)</a:t>
            </a:r>
          </a:p>
        </p:txBody>
      </p:sp>
      <p:graphicFrame>
        <p:nvGraphicFramePr>
          <p:cNvPr id="17" name="Wykres 16"/>
          <p:cNvGraphicFramePr/>
          <p:nvPr/>
        </p:nvGraphicFramePr>
        <p:xfrm>
          <a:off x="332203" y="2188564"/>
          <a:ext cx="5319089" cy="3999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pole tekstowe 19"/>
          <p:cNvSpPr txBox="1"/>
          <p:nvPr/>
        </p:nvSpPr>
        <p:spPr>
          <a:xfrm>
            <a:off x="332170" y="2198216"/>
            <a:ext cx="11600685" cy="42290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Likwidacja przywilejów emerytalnych.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Szersze wykorzystanie Centrów Usług Wspólnych w sektorze publicznym. 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Wprowadzenie kont socjalnych i kryteriów majątkowych pomocy społecznej.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Odbudowa filara kapitałowego systemu emerytalnego.</a:t>
            </a:r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21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40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opracowanie własne oraz analizy Grant </a:t>
            </a:r>
            <a:r>
              <a:rPr lang="pl-PL" sz="1200" i="1" dirty="0" err="1" smtClean="0"/>
              <a:t>Thornton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246152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Polskę na tle państw UE negatywnie wyróżnia  zalew i związana z tym duża niepewność legislacji, co ogranicza inwestycje przedsiębiorstw.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36665" y="1468485"/>
            <a:ext cx="117625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Czynniki wpływające na decyzję przedsiębiorców o inwestycjach:</a:t>
            </a:r>
            <a:endParaRPr lang="pl-PL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34640" y="1884517"/>
            <a:ext cx="7247260" cy="892552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Przychody</a:t>
            </a:r>
            <a:r>
              <a:rPr lang="pl-PL" sz="2400" dirty="0" smtClean="0"/>
              <a:t>: </a:t>
            </a:r>
          </a:p>
          <a:p>
            <a:r>
              <a:rPr lang="pl-PL" sz="2800" b="1" dirty="0" smtClean="0">
                <a:solidFill>
                  <a:schemeClr val="accent6"/>
                </a:solidFill>
              </a:rPr>
              <a:t>+</a:t>
            </a:r>
            <a:r>
              <a:rPr lang="pl-PL" sz="2800" b="1" dirty="0" smtClean="0"/>
              <a:t>/</a:t>
            </a:r>
            <a:r>
              <a:rPr lang="pl-PL" sz="2800" b="1" dirty="0" smtClean="0">
                <a:solidFill>
                  <a:srgbClr val="FF0000"/>
                </a:solidFill>
              </a:rPr>
              <a:t>-</a:t>
            </a:r>
            <a:r>
              <a:rPr lang="pl-PL" sz="2400" dirty="0"/>
              <a:t>	</a:t>
            </a:r>
            <a:r>
              <a:rPr lang="pl-PL" sz="2000" dirty="0" smtClean="0"/>
              <a:t>Prognozy gospodarcze</a:t>
            </a:r>
            <a:endParaRPr lang="en-US" sz="20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34640" y="2899722"/>
            <a:ext cx="7247260" cy="2616101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Koszty</a:t>
            </a:r>
            <a:r>
              <a:rPr lang="pl-PL" sz="2400" dirty="0" smtClean="0"/>
              <a:t>: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- -</a:t>
            </a:r>
            <a:r>
              <a:rPr lang="pl-PL" sz="2800" dirty="0"/>
              <a:t>	</a:t>
            </a:r>
            <a:r>
              <a:rPr lang="pl-PL" sz="2000" dirty="0" smtClean="0"/>
              <a:t>Obciążenia administracyjne</a:t>
            </a:r>
          </a:p>
          <a:p>
            <a:r>
              <a:rPr lang="pl-PL" sz="2800" b="1" dirty="0" smtClean="0">
                <a:solidFill>
                  <a:schemeClr val="accent6"/>
                </a:solidFill>
              </a:rPr>
              <a:t>+</a:t>
            </a:r>
            <a:r>
              <a:rPr lang="pl-PL" sz="2800" b="1" dirty="0" smtClean="0"/>
              <a:t>/</a:t>
            </a:r>
            <a:r>
              <a:rPr lang="pl-PL" sz="2800" b="1" dirty="0" smtClean="0">
                <a:solidFill>
                  <a:srgbClr val="FF0000"/>
                </a:solidFill>
              </a:rPr>
              <a:t>-</a:t>
            </a:r>
            <a:r>
              <a:rPr lang="pl-PL" sz="2000" dirty="0"/>
              <a:t>	</a:t>
            </a:r>
            <a:r>
              <a:rPr lang="pl-PL" sz="2000" dirty="0" smtClean="0"/>
              <a:t>Wysokość podatkó</a:t>
            </a:r>
            <a:r>
              <a:rPr lang="pl-PL" sz="2000" dirty="0"/>
              <a:t>w</a:t>
            </a:r>
            <a:endParaRPr lang="pl-PL" sz="2000" dirty="0" smtClean="0"/>
          </a:p>
          <a:p>
            <a:r>
              <a:rPr lang="pl-PL" sz="2800" b="1" dirty="0" smtClean="0">
                <a:solidFill>
                  <a:schemeClr val="accent6"/>
                </a:solidFill>
              </a:rPr>
              <a:t>+</a:t>
            </a:r>
            <a:r>
              <a:rPr lang="pl-PL" sz="2000" dirty="0"/>
              <a:t>	</a:t>
            </a:r>
            <a:r>
              <a:rPr lang="pl-PL" sz="2000" dirty="0" smtClean="0"/>
              <a:t>Infrastruktura</a:t>
            </a:r>
          </a:p>
          <a:p>
            <a:r>
              <a:rPr lang="pl-PL" sz="2800" b="1" dirty="0" smtClean="0">
                <a:solidFill>
                  <a:schemeClr val="accent6"/>
                </a:solidFill>
              </a:rPr>
              <a:t>++</a:t>
            </a:r>
            <a:r>
              <a:rPr lang="pl-PL" sz="2000" dirty="0"/>
              <a:t>	</a:t>
            </a:r>
            <a:r>
              <a:rPr lang="pl-PL" sz="2000" dirty="0" smtClean="0"/>
              <a:t>Korupcja</a:t>
            </a:r>
          </a:p>
          <a:p>
            <a:r>
              <a:rPr lang="pl-PL" sz="2800" b="1" dirty="0" smtClean="0">
                <a:solidFill>
                  <a:schemeClr val="accent6"/>
                </a:solidFill>
              </a:rPr>
              <a:t>+</a:t>
            </a:r>
            <a:r>
              <a:rPr lang="pl-PL" sz="2000" dirty="0"/>
              <a:t>	</a:t>
            </a:r>
            <a:r>
              <a:rPr lang="pl-PL" sz="2000" dirty="0" smtClean="0"/>
              <a:t>Dostępność finansowania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7724341" y="1884516"/>
            <a:ext cx="4086659" cy="3647152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Niepewność: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- -   </a:t>
            </a:r>
            <a:r>
              <a:rPr lang="pl-PL" sz="2000" dirty="0" smtClean="0"/>
              <a:t>Nieprzewidywalne prawo w </a:t>
            </a:r>
            <a:r>
              <a:rPr lang="pl-PL" sz="2000" dirty="0"/>
              <a:t> </a:t>
            </a:r>
            <a:r>
              <a:rPr lang="pl-PL" sz="2000" dirty="0" smtClean="0"/>
              <a:t>tym podatkowe</a:t>
            </a:r>
          </a:p>
          <a:p>
            <a:r>
              <a:rPr lang="pl-PL" sz="2800" b="1" dirty="0" smtClean="0">
                <a:solidFill>
                  <a:srgbClr val="FF0000"/>
                </a:solidFill>
              </a:rPr>
              <a:t>- -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smtClean="0">
                <a:solidFill>
                  <a:prstClr val="black"/>
                </a:solidFill>
              </a:rPr>
              <a:t>  </a:t>
            </a:r>
            <a:r>
              <a:rPr lang="pl-PL" sz="2000" dirty="0" smtClean="0"/>
              <a:t>Niesprawne sądy</a:t>
            </a:r>
          </a:p>
          <a:p>
            <a:pPr>
              <a:buFontTx/>
              <a:buChar char="-"/>
            </a:pPr>
            <a:r>
              <a:rPr lang="pl-PL" sz="2800" b="1" dirty="0" smtClean="0">
                <a:solidFill>
                  <a:srgbClr val="FF0000"/>
                </a:solidFill>
              </a:rPr>
              <a:t>-   </a:t>
            </a:r>
            <a:r>
              <a:rPr lang="pl-PL" sz="2000" dirty="0" smtClean="0"/>
              <a:t>Nieprzewidywalne prawo      gospodarcze </a:t>
            </a:r>
            <a:br>
              <a:rPr lang="pl-PL" sz="2000" dirty="0" smtClean="0"/>
            </a:br>
            <a:r>
              <a:rPr lang="pl-PL" sz="2800" b="1" dirty="0" smtClean="0">
                <a:solidFill>
                  <a:srgbClr val="FF0000"/>
                </a:solidFill>
              </a:rPr>
              <a:t>-   </a:t>
            </a:r>
            <a:r>
              <a:rPr lang="pl-PL" sz="2000" dirty="0" smtClean="0"/>
              <a:t>Nieuczciwa konkurencja</a:t>
            </a:r>
          </a:p>
          <a:p>
            <a:pPr marL="342900" indent="-342900">
              <a:spcAft>
                <a:spcPts val="1800"/>
              </a:spcAft>
              <a:buFontTx/>
              <a:buChar char="-"/>
            </a:pPr>
            <a:endParaRPr lang="pl-PL" sz="2000" dirty="0" smtClean="0"/>
          </a:p>
          <a:p>
            <a:pPr marL="342900" indent="-342900">
              <a:spcAft>
                <a:spcPts val="1800"/>
              </a:spcAft>
              <a:buFontTx/>
              <a:buChar char="-"/>
            </a:pPr>
            <a:endParaRPr lang="pl-PL" sz="2000" dirty="0" smtClean="0"/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354838" y="5677470"/>
            <a:ext cx="5513696" cy="696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/>
              <a:t>Zapoznanie się ze zmianami prawa w Polsce a to ok. 3 godzin i 26 minut każdego dnia (Grant </a:t>
            </a:r>
            <a:r>
              <a:rPr lang="pl-PL" sz="1600" dirty="0" err="1" smtClean="0"/>
              <a:t>Thornton</a:t>
            </a:r>
            <a:r>
              <a:rPr lang="pl-PL" sz="1600" dirty="0" smtClean="0"/>
              <a:t>).</a:t>
            </a:r>
            <a:endParaRPr lang="pl-PL" sz="1600" dirty="0"/>
          </a:p>
        </p:txBody>
      </p:sp>
      <p:sp>
        <p:nvSpPr>
          <p:cNvPr id="18" name="Prostokąt 17"/>
          <p:cNvSpPr/>
          <p:nvPr/>
        </p:nvSpPr>
        <p:spPr>
          <a:xfrm>
            <a:off x="5991366" y="5704764"/>
            <a:ext cx="5936777" cy="675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/>
              <a:t>Ustawa o podatku dochodowym była nowelizowana średnio 10 razy rocznie, ordynacja podatkowa – 6 razy, a ustawa o VAT – 4 razy.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507698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28448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2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</a:t>
            </a:r>
            <a:r>
              <a:rPr lang="pl-PL" sz="1200" i="1" dirty="0"/>
              <a:t>: </a:t>
            </a:r>
            <a:r>
              <a:rPr lang="pl-PL" sz="1200" i="1" dirty="0" smtClean="0"/>
              <a:t>opracowanie </a:t>
            </a:r>
            <a:r>
              <a:rPr lang="pl-PL" sz="1200" i="1" dirty="0"/>
              <a:t>własne FOR na podstawie danych Global </a:t>
            </a:r>
            <a:r>
              <a:rPr lang="pl-PL" sz="1200" i="1" dirty="0" err="1"/>
              <a:t>Competitiveness</a:t>
            </a:r>
            <a:r>
              <a:rPr lang="pl-PL" sz="1200" i="1" dirty="0"/>
              <a:t> Report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Skomplikowanie i zmienność systemu podatkowego jest źródłem niepewności i obecnie najczęściej wskazywaną przez przedsiębiorców barierą dla wzrostu.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wzrostu Polskiej gospodarki: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783874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Bariery zgłaszane przez przedsiębiorców, Polska na tle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regionu w latach 2006 – 2015. .</a:t>
            </a:r>
          </a:p>
        </p:txBody>
      </p:sp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56872"/>
              </p:ext>
            </p:extLst>
          </p:nvPr>
        </p:nvGraphicFramePr>
        <p:xfrm>
          <a:off x="7897986" y="2361038"/>
          <a:ext cx="3600000" cy="4184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23011"/>
              </p:ext>
            </p:extLst>
          </p:nvPr>
        </p:nvGraphicFramePr>
        <p:xfrm>
          <a:off x="4185436" y="2259648"/>
          <a:ext cx="3600000" cy="4286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253424"/>
              </p:ext>
            </p:extLst>
          </p:nvPr>
        </p:nvGraphicFramePr>
        <p:xfrm>
          <a:off x="529161" y="2224098"/>
          <a:ext cx="3600000" cy="434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Prostokąt 1"/>
          <p:cNvSpPr/>
          <p:nvPr/>
        </p:nvSpPr>
        <p:spPr>
          <a:xfrm>
            <a:off x="9308503" y="2089027"/>
            <a:ext cx="182880" cy="1350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>
            <a:off x="9308503" y="1646037"/>
            <a:ext cx="182880" cy="1350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9491383" y="1396599"/>
            <a:ext cx="2626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 smtClean="0"/>
              <a:t>Regionalna mediana</a:t>
            </a:r>
          </a:p>
          <a:p>
            <a:pPr>
              <a:lnSpc>
                <a:spcPct val="150000"/>
              </a:lnSpc>
            </a:pPr>
            <a:r>
              <a:rPr lang="pl-PL" sz="2000" dirty="0" smtClean="0"/>
              <a:t>Polska</a:t>
            </a:r>
          </a:p>
        </p:txBody>
      </p:sp>
      <p:sp>
        <p:nvSpPr>
          <p:cNvPr id="19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1702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6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Global </a:t>
            </a:r>
            <a:r>
              <a:rPr lang="pl-PL" sz="1200" i="1" dirty="0" err="1"/>
              <a:t>Competitiveness</a:t>
            </a:r>
            <a:r>
              <a:rPr lang="pl-PL" sz="1200" i="1" dirty="0"/>
              <a:t> Report 2014/2015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Skomplikowanie i zmienność systemu podatkowego jest najczęściej zgłaszaną przeszkodą przez polskich przedsiębiorców w badaniach barier dla przedsiębiorczości.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Główne bariery zgłaszane przez przedsiębiorców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Główne bariery dla przedsiębiorców w Polsce na tle regionu, GCR 2014/2015</a:t>
            </a:r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710825"/>
              </p:ext>
            </p:extLst>
          </p:nvPr>
        </p:nvGraphicFramePr>
        <p:xfrm>
          <a:off x="118102" y="2089580"/>
          <a:ext cx="11817223" cy="448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7651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7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5572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Opracowanie własne FOR na podstawie danych Global </a:t>
            </a:r>
            <a:r>
              <a:rPr lang="pl-PL" sz="1200" i="1" dirty="0" err="1"/>
              <a:t>Competitiveness</a:t>
            </a:r>
            <a:r>
              <a:rPr lang="pl-PL" sz="1200" i="1" dirty="0"/>
              <a:t> Report 2014/2015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Skomplikowanie i zmienność systemu podatkowego jest najczęściej zgłaszaną przeszkodą przez polskich przedsiębiorców w badaniach barier dla przedsiębiorczości.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Główne bariery zgłaszane przez przedsiębiorców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Główne bariery dla przedsiębiorców w Polsce na tle regionu, GCR 2014/2015</a:t>
            </a:r>
            <a:endParaRPr lang="pl-PL" sz="16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/>
          </p:nvPr>
        </p:nvGraphicFramePr>
        <p:xfrm>
          <a:off x="118102" y="2089580"/>
          <a:ext cx="11817223" cy="448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pole tekstowe 18"/>
          <p:cNvSpPr txBox="1"/>
          <p:nvPr/>
        </p:nvSpPr>
        <p:spPr>
          <a:xfrm>
            <a:off x="334640" y="2188479"/>
            <a:ext cx="11600685" cy="42290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Uproszczenie prawa podatkowego, w tym m.in.: jednolita stawka VAT, nowa ordynacja podatkowa.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Poprawa jakości i stabilności prawa poprzez bardziej rygorystyczne analizy skutków gospodarczych</a:t>
            </a:r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0007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86054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12" name="think-cell Slide" r:id="rId5" imgW="270" imgH="270" progId="">
                  <p:embed/>
                </p:oleObj>
              </mc:Choice>
              <mc:Fallback>
                <p:oleObj name="think-cell Slide" r:id="rId5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Wykres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069459"/>
              </p:ext>
            </p:extLst>
          </p:nvPr>
        </p:nvGraphicFramePr>
        <p:xfrm>
          <a:off x="434385" y="2107550"/>
          <a:ext cx="11500940" cy="449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7650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</a:t>
            </a:r>
            <a:r>
              <a:rPr lang="pl-PL" sz="1200" i="1" dirty="0" smtClean="0"/>
              <a:t>pracowanie </a:t>
            </a:r>
            <a:r>
              <a:rPr lang="pl-PL" sz="1200" i="1" dirty="0"/>
              <a:t>własne FOR na podstawie danych World Bank (2015</a:t>
            </a:r>
            <a:r>
              <a:rPr lang="pl-PL" sz="1200" i="1" dirty="0" smtClean="0"/>
              <a:t>)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Przewlekłość postępowań sądowych uderza w utrudnia egzekwowanie podpisanych umów, zwiększając niepewność przedsiębiorców.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9619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trwania postępowań sądowych: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48496" y="180629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Czas trwania egzekwowania kontraktów w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Polsce.</a:t>
            </a: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434386" y="2828174"/>
            <a:ext cx="10985954" cy="61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Źródła wzrostu gospodarczego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2725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1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Wykres 19"/>
          <p:cNvGraphicFramePr>
            <a:graphicFrameLocks/>
          </p:cNvGraphicFramePr>
          <p:nvPr>
            <p:extLst/>
          </p:nvPr>
        </p:nvGraphicFramePr>
        <p:xfrm>
          <a:off x="434385" y="2107550"/>
          <a:ext cx="11500940" cy="449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102" y="94053"/>
            <a:ext cx="2882274" cy="372476"/>
          </a:xfrm>
        </p:spPr>
        <p:txBody>
          <a:bodyPr>
            <a:noAutofit/>
          </a:bodyPr>
          <a:lstStyle/>
          <a:p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385120" y="6597650"/>
            <a:ext cx="11940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 smtClean="0"/>
              <a:t>Źródło: </a:t>
            </a:r>
            <a:r>
              <a:rPr lang="pl-PL" sz="1200" i="1" dirty="0"/>
              <a:t>Opracowanie własne FOR na podstawie danych World Bank (2015</a:t>
            </a:r>
            <a:r>
              <a:rPr lang="pl-PL" sz="1200" i="1" dirty="0" smtClean="0"/>
              <a:t>).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Przewlekłość postępowań sądowych uderza w utrudnia egzekwowanie podpisanych umów, zwiększając niepewność przedsiębiorców.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4641" y="1468485"/>
            <a:ext cx="11041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Dane dotyczące wzrostu Polskiej gospodarki: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34641" y="1834003"/>
            <a:ext cx="11041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Calibri Light" panose="020F0302020204030204" pitchFamily="34" charset="0"/>
                <a:cs typeface="Arial" panose="020B0604020202020204" pitchFamily="34" charset="0"/>
              </a:rPr>
              <a:t>Czas trwania egzekwowania kontraktów w </a:t>
            </a:r>
            <a:r>
              <a:rPr lang="pl-PL" sz="16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Polsce.</a:t>
            </a: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434386" y="2828174"/>
            <a:ext cx="10985954" cy="61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8"/>
          <p:cNvSpPr txBox="1"/>
          <p:nvPr/>
        </p:nvSpPr>
        <p:spPr>
          <a:xfrm>
            <a:off x="384512" y="2209015"/>
            <a:ext cx="11600685" cy="4182853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 lIns="360000" tIns="180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FOR REKOMENDUJE: </a:t>
            </a:r>
          </a:p>
          <a:p>
            <a:endParaRPr lang="pl-PL" dirty="0"/>
          </a:p>
          <a:p>
            <a:endParaRPr lang="pl-PL" dirty="0" smtClean="0"/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2400" dirty="0" smtClean="0"/>
              <a:t>Usprawnienie działalności sądów m.in.: lepsze dostosowanie sądów do potrzeb lokalnych, lepsza alokacja zasobów między sądami, lepsze zarządzanie w ramach poszczególnych sądów, wyłączenie części spraw z sądownictwa.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6109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6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334640" y="687910"/>
            <a:ext cx="11600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Podsumowanie rekomendacji: </a:t>
            </a: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Podsumowanie rekomendacji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75854" y="1314358"/>
            <a:ext cx="1098665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pl-PL" sz="24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Instytucje stabilizujące (ograniczenie ryzyka kryzysu): </a:t>
            </a:r>
            <a:endParaRPr lang="pl-PL" sz="2400" i="1" dirty="0" smtClean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Reformy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zwiększające stabilność finansów publicznych. </a:t>
            </a:r>
          </a:p>
          <a:p>
            <a:pPr>
              <a:spcAft>
                <a:spcPts val="1800"/>
              </a:spcAft>
            </a:pPr>
            <a:endParaRPr lang="pl-PL" sz="2400" dirty="0" smtClean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Instytucje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napędzające (wzmacniające długookresowy wzrost): 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Praca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: Reformy podnoszące stopy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zatrudnienia.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Inwestycje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: Reformy ograniczające niepewność przedsiębiorców (prawo, podatki, sądy), reformy zwiększające stopy oszczędności (ograniczenie wydatków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publicznych)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Produktywność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: Reformy sprzyjające przepływom między sektorami i regionami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oraz reformy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eliminujące bariery ograniczające konkurencję (prywatyzacja, deregulacja).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97088" y="1442748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Prostokąt 13"/>
          <p:cNvSpPr/>
          <p:nvPr/>
        </p:nvSpPr>
        <p:spPr>
          <a:xfrm>
            <a:off x="397088" y="3216345"/>
            <a:ext cx="230833" cy="2308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6785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0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78130" y="6595572"/>
            <a:ext cx="13147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 Siła pozytywnego wpływu: „+++” bardzo silny,  „++” – umiarkowany,  „+” – wciąż pozytywny, ale ograniczony wpływ,  </a:t>
            </a:r>
            <a:r>
              <a:rPr lang="pl-PL" sz="1200" i="1" dirty="0" smtClean="0"/>
              <a:t>Źródło: </a:t>
            </a:r>
            <a:r>
              <a:rPr lang="pl-PL" sz="1200" i="1" dirty="0"/>
              <a:t>Opracowanie własne </a:t>
            </a:r>
            <a:r>
              <a:rPr lang="pl-PL" sz="1200" i="1" dirty="0" smtClean="0"/>
              <a:t>FOR</a:t>
            </a:r>
            <a:endParaRPr lang="pl-PL" sz="1200" dirty="0"/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91069" y="629916"/>
          <a:ext cx="5718413" cy="5936516"/>
        </p:xfrm>
        <a:graphic>
          <a:graphicData uri="http://schemas.openxmlformats.org/drawingml/2006/table">
            <a:tbl>
              <a:tblPr/>
              <a:tblGrid>
                <a:gridCol w="62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2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2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993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 dirty="0">
                        <a:latin typeface="Calibri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Stabilność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Zatrudnienie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Produktywność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Inwestycje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4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Instytucje stabilizujące</a:t>
                      </a:r>
                      <a:endParaRPr lang="pl-PL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93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Zmniejszenie barier wypychających z rynku pracy i powstrzymujących przed wejściem na ten rynek 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93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Wzmocnienie automatycznych bezpieczników w systemie emerytalnym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04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Wzmocnienie reguły wydatkowej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Instytucje napędzające: Praca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3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Zmniejszenie barier wypychających z rynku pracy i powstrzymujących przed wejściem na ten rynek 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299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Zapobieganie przedwczesnym wyjściom z rynku pracy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04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Ułatwienie wejścia na rynek pracy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299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Ułatwienie łączenia obowiązków rodzinnych i zawodowych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106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Zmniejszenie </a:t>
                      </a:r>
                      <a:r>
                        <a:rPr lang="pl-PL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opodatk</a:t>
                      </a:r>
                      <a:r>
                        <a:rPr lang="pl-PL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pracy </a:t>
                      </a: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osób o najniższej produktywności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04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Uproszczenia w rozwiązywaniu umów o pracę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467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Uproszczenia w płatnościach składkowo-podatkowych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045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Instytucje</a:t>
                      </a:r>
                      <a:r>
                        <a:rPr lang="pl-PL" sz="14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napędzające: </a:t>
                      </a:r>
                      <a:r>
                        <a:rPr lang="pl-PL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Produktywność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937">
                <a:tc gridSpan="6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Znoszenie barier dla odpływu pracowników z sektorów o niskiej </a:t>
                      </a:r>
                      <a:r>
                        <a:rPr lang="pl-PL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wydajności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693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Usunięcie barier zniechęcających do przechodzenia z rolnictwa do innych sektorów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467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Zmniejszenie nadmiernej ochrony lokatorów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3467">
                <a:tc gridSpan="2"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Zmiany w podatku od nieruchomości</a:t>
                      </a:r>
                      <a:endParaRPr lang="pl-PL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latin typeface="Calibri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6291618" y="614856"/>
          <a:ext cx="5540991" cy="5733872"/>
        </p:xfrm>
        <a:graphic>
          <a:graphicData uri="http://schemas.openxmlformats.org/drawingml/2006/table">
            <a:tbl>
              <a:tblPr/>
              <a:tblGrid>
                <a:gridCol w="4057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9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 dirty="0">
                        <a:latin typeface="Calibri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Stabilność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Zatrudnienie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Produktywność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Inwestycje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vert="vert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62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Instytucje napędzające: Produktywność c.d.</a:t>
                      </a:r>
                      <a:endParaRPr lang="pl-PL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Eliminacja barier ograniczających działanie konkurencji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00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Dokończenie prywatyzacji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904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Inne działania </a:t>
                      </a:r>
                      <a:r>
                        <a:rPr lang="pl-PL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deregulacyjne</a:t>
                      </a: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Przegląd regulacji dotyczących mikroprzedsiębiorstw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Ograniczenie dostępności miękkiego finansowania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513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Wprowadzenie kadencyjności i </a:t>
                      </a:r>
                      <a:r>
                        <a:rPr lang="pl-PL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nieodwoływalności</a:t>
                      </a: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regulatorów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567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Instytucje napędzające: Inwestycje 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904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Zmniejszenie kosztów inwestowania i niepewności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633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Uproszczenie podatków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Usprawnienie wymiaru sprawiedliwości 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Ograniczenie liczby przepisów i podniesienie ich jakości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Redukcja obciążeń administracyjnych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380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Zwiększenie możliwości finansowania inwestycji z oszczędności krajowych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Oszczędności w systemie emerytalnym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380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Wprowadzenie kont socjalnych i kryteriów majątkowych pomocy społecznej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889">
                <a:tc>
                  <a:txBody>
                    <a:bodyPr/>
                    <a:lstStyle/>
                    <a:p>
                      <a:pPr indent="234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Odbudowa filara kapitałowego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400">
                        <a:latin typeface="Calibri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pl-PL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pl-PL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512" marR="26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" name="Podtytuł 2"/>
          <p:cNvSpPr txBox="1">
            <a:spLocks/>
          </p:cNvSpPr>
          <p:nvPr/>
        </p:nvSpPr>
        <p:spPr>
          <a:xfrm>
            <a:off x="334640" y="144499"/>
            <a:ext cx="7701595" cy="319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#Następne25lat: Podsumowanie rekomendacji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6785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36" name="think-cell Slide" r:id="rId4" imgW="270" imgH="270" progId="">
                  <p:embed/>
                </p:oleObj>
              </mc:Choice>
              <mc:Fallback>
                <p:oleObj name="think-cell Slide" r:id="rId4" imgW="270" imgH="27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76" y="67330"/>
            <a:ext cx="1275728" cy="572482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102" y="94053"/>
            <a:ext cx="2882274" cy="372476"/>
          </a:xfrm>
        </p:spPr>
        <p:txBody>
          <a:bodyPr>
            <a:noAutofit/>
          </a:bodyPr>
          <a:lstStyle/>
          <a:p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#Następne25lat</a:t>
            </a:r>
            <a:endParaRPr lang="pl-PL" sz="2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0" y="621812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6561650"/>
            <a:ext cx="12192000" cy="18000"/>
          </a:xfrm>
          <a:prstGeom prst="rect">
            <a:avLst/>
          </a:prstGeom>
          <a:solidFill>
            <a:srgbClr val="1E2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479685" y="1409991"/>
            <a:ext cx="10972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Dziękuję za uwagę.</a:t>
            </a:r>
          </a:p>
          <a:p>
            <a:pPr algn="ctr"/>
            <a:endParaRPr lang="pl-PL" sz="4000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40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Raport powstał dzięki wsparciu: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761" y="3286220"/>
            <a:ext cx="3187736" cy="318773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56222" y="3596662"/>
            <a:ext cx="5604307" cy="28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18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rezentacja nowa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nowa" id="{52508B2B-C11B-4E13-89BB-EBA6F131F576}" vid="{B4A88448-DAEE-49B6-AAA6-0E276DB5D01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nowa</Template>
  <TotalTime>11804</TotalTime>
  <Words>2651</Words>
  <Application>Microsoft Office PowerPoint</Application>
  <PresentationFormat>Panoramiczny</PresentationFormat>
  <Paragraphs>482</Paragraphs>
  <Slides>39</Slides>
  <Notes>21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prezentacja nowa</vt:lpstr>
      <vt:lpstr>think-cell Slide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al</dc:creator>
  <cp:lastModifiedBy>Tomasz Dróżdż</cp:lastModifiedBy>
  <cp:revision>143</cp:revision>
  <cp:lastPrinted>2015-10-19T14:18:05Z</cp:lastPrinted>
  <dcterms:created xsi:type="dcterms:W3CDTF">2015-08-28T12:12:16Z</dcterms:created>
  <dcterms:modified xsi:type="dcterms:W3CDTF">2016-01-29T09:22:20Z</dcterms:modified>
</cp:coreProperties>
</file>