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9" r:id="rId2"/>
    <p:sldId id="286" r:id="rId3"/>
    <p:sldId id="289" r:id="rId4"/>
    <p:sldId id="290" r:id="rId5"/>
    <p:sldId id="292" r:id="rId6"/>
    <p:sldId id="293" r:id="rId7"/>
    <p:sldId id="294" r:id="rId8"/>
    <p:sldId id="295" r:id="rId9"/>
    <p:sldId id="296" r:id="rId10"/>
    <p:sldId id="283" r:id="rId11"/>
    <p:sldId id="284" r:id="rId12"/>
    <p:sldId id="281" r:id="rId13"/>
    <p:sldId id="282" r:id="rId14"/>
    <p:sldId id="288" r:id="rId15"/>
    <p:sldId id="300" r:id="rId16"/>
    <p:sldId id="301" r:id="rId17"/>
    <p:sldId id="297" r:id="rId18"/>
    <p:sldId id="280" r:id="rId19"/>
    <p:sldId id="298" r:id="rId20"/>
    <p:sldId id="285" r:id="rId21"/>
    <p:sldId id="302" r:id="rId22"/>
    <p:sldId id="303" r:id="rId23"/>
    <p:sldId id="278" r:id="rId24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x\Pulpit\edukacja\teachers_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\Documents\Ko&#322;o%20Naukowe%20Ekonomii%20Mi&#281;dzynarodowej%20i%20Equity%20Research\Forum%20Obywatelskiego%20Rozwoju\Zatrudnienie%20w%20Sektorze%20Publicznym\Sektor%20S&#322;u&#380;by%20Zdrowia%20-%20z%20Rozbicie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layout>
        <c:manualLayout>
          <c:xMode val="edge"/>
          <c:yMode val="edge"/>
          <c:x val="0.1157859736896265"/>
          <c:y val="1.9596588033428387E-2"/>
        </c:manualLayout>
      </c:layout>
      <c:txPr>
        <a:bodyPr/>
        <a:lstStyle/>
        <a:p>
          <a:pPr>
            <a:defRPr sz="1200"/>
          </a:pPr>
          <a:endParaRPr lang="pl-PL"/>
        </a:p>
      </c:txPr>
    </c:title>
    <c:plotArea>
      <c:layout>
        <c:manualLayout>
          <c:layoutTarget val="inner"/>
          <c:xMode val="edge"/>
          <c:yMode val="edge"/>
          <c:x val="6.9561822927201533E-2"/>
          <c:y val="0.17712028727643242"/>
          <c:w val="0.90091258798234064"/>
          <c:h val="0.47249238168556124"/>
        </c:manualLayout>
      </c:layout>
      <c:barChart>
        <c:barDir val="col"/>
        <c:grouping val="clustered"/>
        <c:ser>
          <c:idx val="0"/>
          <c:order val="0"/>
          <c:tx>
            <c:v>Liczba uczniów w szkole podstawowej przypadająca na jednego nauczyciela (w przeliczeniu na etaty) - 2009</c:v>
          </c:tx>
          <c:dPt>
            <c:idx val="19"/>
            <c:spPr>
              <a:solidFill>
                <a:srgbClr val="92D050"/>
              </a:solidFill>
            </c:spPr>
          </c:dPt>
          <c:dPt>
            <c:idx val="34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35"/>
            <c:spPr>
              <a:solidFill>
                <a:schemeClr val="accent2"/>
              </a:solidFill>
            </c:spPr>
          </c:dPt>
          <c:cat>
            <c:strRef>
              <c:f>'Arkusz3 '!$J$5:$J$40</c:f>
              <c:strCache>
                <c:ptCount val="36"/>
                <c:pt idx="0">
                  <c:v>Meksyk</c:v>
                </c:pt>
                <c:pt idx="1">
                  <c:v>Brazylia</c:v>
                </c:pt>
                <c:pt idx="2">
                  <c:v>Turcja</c:v>
                </c:pt>
                <c:pt idx="3">
                  <c:v>Korea</c:v>
                </c:pt>
                <c:pt idx="4">
                  <c:v>Chile</c:v>
                </c:pt>
                <c:pt idx="5">
                  <c:v>Indonezja</c:v>
                </c:pt>
                <c:pt idx="6">
                  <c:v>W. Brytania</c:v>
                </c:pt>
                <c:pt idx="7">
                  <c:v>Francja</c:v>
                </c:pt>
                <c:pt idx="8">
                  <c:v>Japonia</c:v>
                </c:pt>
                <c:pt idx="9">
                  <c:v>Czechy</c:v>
                </c:pt>
                <c:pt idx="10">
                  <c:v>Rosja</c:v>
                </c:pt>
                <c:pt idx="11">
                  <c:v>Słowacja</c:v>
                </c:pt>
                <c:pt idx="12">
                  <c:v>Chiny</c:v>
                </c:pt>
                <c:pt idx="13">
                  <c:v>Niemcy</c:v>
                </c:pt>
                <c:pt idx="14">
                  <c:v>Izrael</c:v>
                </c:pt>
                <c:pt idx="15">
                  <c:v>Słowenia</c:v>
                </c:pt>
                <c:pt idx="16">
                  <c:v>N. Zelandia</c:v>
                </c:pt>
                <c:pt idx="17">
                  <c:v>Estonia</c:v>
                </c:pt>
                <c:pt idx="18">
                  <c:v>Argentyna</c:v>
                </c:pt>
                <c:pt idx="19">
                  <c:v>OECD średnia</c:v>
                </c:pt>
                <c:pt idx="20">
                  <c:v>Irlandia</c:v>
                </c:pt>
                <c:pt idx="21">
                  <c:v>Australia</c:v>
                </c:pt>
                <c:pt idx="22">
                  <c:v>Holandia</c:v>
                </c:pt>
                <c:pt idx="23">
                  <c:v>Szwajcaria</c:v>
                </c:pt>
                <c:pt idx="24">
                  <c:v>USA</c:v>
                </c:pt>
                <c:pt idx="25">
                  <c:v>Finlandia</c:v>
                </c:pt>
                <c:pt idx="26">
                  <c:v>Hiszpania</c:v>
                </c:pt>
                <c:pt idx="27">
                  <c:v>Austria</c:v>
                </c:pt>
                <c:pt idx="28">
                  <c:v>Belgia</c:v>
                </c:pt>
                <c:pt idx="29">
                  <c:v>Szwecja</c:v>
                </c:pt>
                <c:pt idx="30">
                  <c:v>Luksemburg</c:v>
                </c:pt>
                <c:pt idx="31">
                  <c:v>Portugalia</c:v>
                </c:pt>
                <c:pt idx="32">
                  <c:v>Włochy</c:v>
                </c:pt>
                <c:pt idx="33">
                  <c:v>Węgry</c:v>
                </c:pt>
                <c:pt idx="34">
                  <c:v>Norwegia</c:v>
                </c:pt>
                <c:pt idx="35">
                  <c:v>Polska</c:v>
                </c:pt>
              </c:strCache>
            </c:strRef>
          </c:cat>
          <c:val>
            <c:numRef>
              <c:f>'Arkusz3 '!$K$5:$K$40</c:f>
              <c:numCache>
                <c:formatCode>0</c:formatCode>
                <c:ptCount val="36"/>
                <c:pt idx="0">
                  <c:v>28.116718222323087</c:v>
                </c:pt>
                <c:pt idx="1">
                  <c:v>24.0347500917993</c:v>
                </c:pt>
                <c:pt idx="2">
                  <c:v>22.861313691492501</c:v>
                </c:pt>
                <c:pt idx="3">
                  <c:v>22.458356984364489</c:v>
                </c:pt>
                <c:pt idx="4">
                  <c:v>22.372497914928989</c:v>
                </c:pt>
                <c:pt idx="5">
                  <c:v>20.846586369461029</c:v>
                </c:pt>
                <c:pt idx="6">
                  <c:v>19.856462469141388</c:v>
                </c:pt>
                <c:pt idx="7">
                  <c:v>19.677999884730699</c:v>
                </c:pt>
                <c:pt idx="8">
                  <c:v>18.625284023622399</c:v>
                </c:pt>
                <c:pt idx="9">
                  <c:v>18.427628988581564</c:v>
                </c:pt>
                <c:pt idx="10">
                  <c:v>17.947824113924732</c:v>
                </c:pt>
                <c:pt idx="11">
                  <c:v>17.681847702549099</c:v>
                </c:pt>
                <c:pt idx="12">
                  <c:v>17.606204081225762</c:v>
                </c:pt>
                <c:pt idx="13">
                  <c:v>17.418758354091999</c:v>
                </c:pt>
                <c:pt idx="14">
                  <c:v>17.006510614134989</c:v>
                </c:pt>
                <c:pt idx="15">
                  <c:v>16.726123595505456</c:v>
                </c:pt>
                <c:pt idx="16">
                  <c:v>16.323553400136188</c:v>
                </c:pt>
                <c:pt idx="17">
                  <c:v>16.204734324309499</c:v>
                </c:pt>
                <c:pt idx="18">
                  <c:v>15.957175222138096</c:v>
                </c:pt>
                <c:pt idx="19" formatCode="General">
                  <c:v>16</c:v>
                </c:pt>
                <c:pt idx="20">
                  <c:v>15.893309222423104</c:v>
                </c:pt>
                <c:pt idx="21">
                  <c:v>15.785638884699924</c:v>
                </c:pt>
                <c:pt idx="22">
                  <c:v>15.768273002490774</c:v>
                </c:pt>
                <c:pt idx="23">
                  <c:v>15.390732059141806</c:v>
                </c:pt>
                <c:pt idx="24">
                  <c:v>14.842395684000801</c:v>
                </c:pt>
                <c:pt idx="25">
                  <c:v>13.646416355721406</c:v>
                </c:pt>
                <c:pt idx="26">
                  <c:v>13.310115691496</c:v>
                </c:pt>
                <c:pt idx="27">
                  <c:v>12.578292859013599</c:v>
                </c:pt>
                <c:pt idx="28">
                  <c:v>12.5002648350334</c:v>
                </c:pt>
                <c:pt idx="29">
                  <c:v>12.1316830232899</c:v>
                </c:pt>
                <c:pt idx="30">
                  <c:v>11.574335411880501</c:v>
                </c:pt>
                <c:pt idx="31">
                  <c:v>11.309457537893806</c:v>
                </c:pt>
                <c:pt idx="32">
                  <c:v>10.6902018369407</c:v>
                </c:pt>
                <c:pt idx="33">
                  <c:v>10.689724409772801</c:v>
                </c:pt>
                <c:pt idx="34">
                  <c:v>10.667928388746798</c:v>
                </c:pt>
                <c:pt idx="35">
                  <c:v>10.226321819433398</c:v>
                </c:pt>
              </c:numCache>
            </c:numRef>
          </c:val>
        </c:ser>
        <c:axId val="170166144"/>
        <c:axId val="170167680"/>
      </c:barChart>
      <c:catAx>
        <c:axId val="170166144"/>
        <c:scaling>
          <c:orientation val="minMax"/>
        </c:scaling>
        <c:axPos val="b"/>
        <c:tickLblPos val="nextTo"/>
        <c:crossAx val="170167680"/>
        <c:crosses val="autoZero"/>
        <c:auto val="1"/>
        <c:lblAlgn val="ctr"/>
        <c:lblOffset val="100"/>
        <c:tickLblSkip val="1"/>
      </c:catAx>
      <c:valAx>
        <c:axId val="170167680"/>
        <c:scaling>
          <c:orientation val="minMax"/>
        </c:scaling>
        <c:axPos val="l"/>
        <c:numFmt formatCode="0" sourceLinked="1"/>
        <c:tickLblPos val="nextTo"/>
        <c:crossAx val="170166144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/>
            </a:pPr>
            <a:r>
              <a:rPr lang="pl-PL"/>
              <a:t>Pracujący w opiece zdrowia i pomocy społecznej jako % wszystkich pracujących, 2008 rok</a:t>
            </a:r>
            <a:endParaRPr lang="en-US"/>
          </a:p>
        </c:rich>
      </c:tx>
      <c:layout/>
    </c:title>
    <c:plotArea>
      <c:layout/>
      <c:barChart>
        <c:barDir val="col"/>
        <c:grouping val="stacked"/>
        <c:ser>
          <c:idx val="1"/>
          <c:order val="0"/>
          <c:tx>
            <c:v>Sektor Publiczny</c:v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15"/>
            <c:spPr>
              <a:solidFill>
                <a:srgbClr val="FF0000"/>
              </a:solidFill>
            </c:spPr>
          </c:dPt>
          <c:cat>
            <c:strRef>
              <c:f>Sheet1!$A$4:$A$23</c:f>
              <c:strCache>
                <c:ptCount val="20"/>
                <c:pt idx="0">
                  <c:v>USA</c:v>
                </c:pt>
                <c:pt idx="2">
                  <c:v>Grecja</c:v>
                </c:pt>
                <c:pt idx="3">
                  <c:v>Hiszpania</c:v>
                </c:pt>
                <c:pt idx="4">
                  <c:v>Włochy</c:v>
                </c:pt>
                <c:pt idx="5">
                  <c:v>Luksemburg '06</c:v>
                </c:pt>
                <c:pt idx="6">
                  <c:v>W. Brytania '06</c:v>
                </c:pt>
                <c:pt idx="7">
                  <c:v>Finlandia</c:v>
                </c:pt>
                <c:pt idx="8">
                  <c:v>Holandia</c:v>
                </c:pt>
                <c:pt idx="9">
                  <c:v>Dania</c:v>
                </c:pt>
                <c:pt idx="11">
                  <c:v>Rumunia</c:v>
                </c:pt>
                <c:pt idx="12">
                  <c:v>Łotwa</c:v>
                </c:pt>
                <c:pt idx="13">
                  <c:v>Bułgaria</c:v>
                </c:pt>
                <c:pt idx="14">
                  <c:v>Estonia¹</c:v>
                </c:pt>
                <c:pt idx="15">
                  <c:v>Polska</c:v>
                </c:pt>
                <c:pt idx="16">
                  <c:v>Słowenia</c:v>
                </c:pt>
                <c:pt idx="17">
                  <c:v>Litwa</c:v>
                </c:pt>
                <c:pt idx="18">
                  <c:v>Węgry</c:v>
                </c:pt>
                <c:pt idx="19">
                  <c:v>Czechy '06</c:v>
                </c:pt>
              </c:strCache>
            </c:strRef>
          </c:cat>
          <c:val>
            <c:numRef>
              <c:f>Sheet1!$E$4:$E$23</c:f>
              <c:numCache>
                <c:formatCode>General</c:formatCode>
                <c:ptCount val="20"/>
                <c:pt idx="0" formatCode="0%">
                  <c:v>8.7108944380918478E-3</c:v>
                </c:pt>
                <c:pt idx="2" formatCode="0%">
                  <c:v>3.413716814159292E-2</c:v>
                </c:pt>
                <c:pt idx="3" formatCode="0%">
                  <c:v>3.0880330123796651E-2</c:v>
                </c:pt>
                <c:pt idx="4" formatCode="0%">
                  <c:v>3.2167771940401345E-2</c:v>
                </c:pt>
                <c:pt idx="5" formatCode="0%">
                  <c:v>2.4757129426512071E-2</c:v>
                </c:pt>
                <c:pt idx="6" formatCode="0%">
                  <c:v>6.675655119961281E-2</c:v>
                </c:pt>
                <c:pt idx="7" formatCode="0%">
                  <c:v>0.11146496815286561</c:v>
                </c:pt>
                <c:pt idx="8" formatCode="0%">
                  <c:v>8.9795427196150468E-2</c:v>
                </c:pt>
                <c:pt idx="9" formatCode="0%">
                  <c:v>0.16054847765061542</c:v>
                </c:pt>
                <c:pt idx="11" formatCode="0%">
                  <c:v>3.2117006831813392E-2</c:v>
                </c:pt>
                <c:pt idx="12" formatCode="0%">
                  <c:v>4.0482573726542001E-2</c:v>
                </c:pt>
                <c:pt idx="13" formatCode="0%">
                  <c:v>3.2835270245342454E-2</c:v>
                </c:pt>
                <c:pt idx="14" formatCode="0%">
                  <c:v>3.8913474744391878E-2</c:v>
                </c:pt>
                <c:pt idx="15" formatCode="0%">
                  <c:v>3.600813594908471E-2</c:v>
                </c:pt>
                <c:pt idx="16" formatCode="0%">
                  <c:v>4.4064386317907503E-2</c:v>
                </c:pt>
                <c:pt idx="17" formatCode="0%">
                  <c:v>5.3708773302047014E-2</c:v>
                </c:pt>
                <c:pt idx="18" formatCode="0%">
                  <c:v>4.8825836686872667E-2</c:v>
                </c:pt>
                <c:pt idx="19" formatCode="0%">
                  <c:v>3.7365368682684627E-2</c:v>
                </c:pt>
              </c:numCache>
            </c:numRef>
          </c:val>
        </c:ser>
        <c:ser>
          <c:idx val="0"/>
          <c:order val="1"/>
          <c:tx>
            <c:v>Sektor Prywatny</c:v>
          </c:tx>
          <c:spPr>
            <a:solidFill>
              <a:schemeClr val="tx2">
                <a:lumMod val="40000"/>
                <a:lumOff val="60000"/>
              </a:schemeClr>
            </a:solidFill>
          </c:spPr>
          <c:dPt>
            <c:idx val="15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cat>
            <c:strRef>
              <c:f>Sheet1!$A$4:$A$23</c:f>
              <c:strCache>
                <c:ptCount val="20"/>
                <c:pt idx="0">
                  <c:v>USA</c:v>
                </c:pt>
                <c:pt idx="2">
                  <c:v>Grecja</c:v>
                </c:pt>
                <c:pt idx="3">
                  <c:v>Hiszpania</c:v>
                </c:pt>
                <c:pt idx="4">
                  <c:v>Włochy</c:v>
                </c:pt>
                <c:pt idx="5">
                  <c:v>Luksemburg '06</c:v>
                </c:pt>
                <c:pt idx="6">
                  <c:v>W. Brytania '06</c:v>
                </c:pt>
                <c:pt idx="7">
                  <c:v>Finlandia</c:v>
                </c:pt>
                <c:pt idx="8">
                  <c:v>Holandia</c:v>
                </c:pt>
                <c:pt idx="9">
                  <c:v>Dania</c:v>
                </c:pt>
                <c:pt idx="11">
                  <c:v>Rumunia</c:v>
                </c:pt>
                <c:pt idx="12">
                  <c:v>Łotwa</c:v>
                </c:pt>
                <c:pt idx="13">
                  <c:v>Bułgaria</c:v>
                </c:pt>
                <c:pt idx="14">
                  <c:v>Estonia¹</c:v>
                </c:pt>
                <c:pt idx="15">
                  <c:v>Polska</c:v>
                </c:pt>
                <c:pt idx="16">
                  <c:v>Słowenia</c:v>
                </c:pt>
                <c:pt idx="17">
                  <c:v>Litwa</c:v>
                </c:pt>
                <c:pt idx="18">
                  <c:v>Węgry</c:v>
                </c:pt>
                <c:pt idx="19">
                  <c:v>Czechy '06</c:v>
                </c:pt>
              </c:strCache>
            </c:strRef>
          </c:cat>
          <c:val>
            <c:numRef>
              <c:f>Sheet1!$D$4:$D$23</c:f>
              <c:numCache>
                <c:formatCode>General</c:formatCode>
                <c:ptCount val="20"/>
                <c:pt idx="0" formatCode="0%">
                  <c:v>0.11340048066718247</c:v>
                </c:pt>
                <c:pt idx="2" formatCode="0%">
                  <c:v>1.9159292035398234E-2</c:v>
                </c:pt>
                <c:pt idx="3" formatCode="0%">
                  <c:v>2.9504814305364512E-2</c:v>
                </c:pt>
                <c:pt idx="4" formatCode="0%">
                  <c:v>3.5655843596589652E-2</c:v>
                </c:pt>
                <c:pt idx="5" formatCode="0%">
                  <c:v>5.2021309934189908E-2</c:v>
                </c:pt>
                <c:pt idx="6" formatCode="0%">
                  <c:v>5.7076678420797902E-2</c:v>
                </c:pt>
                <c:pt idx="7" formatCode="0%">
                  <c:v>3.7022292993630586E-2</c:v>
                </c:pt>
                <c:pt idx="8" formatCode="0%">
                  <c:v>6.7845968712394705E-2</c:v>
                </c:pt>
                <c:pt idx="9" formatCode="0%">
                  <c:v>1.9362268768444549E-2</c:v>
                </c:pt>
                <c:pt idx="11" formatCode="0%">
                  <c:v>8.0185602942277247E-3</c:v>
                </c:pt>
                <c:pt idx="12" formatCode="0%">
                  <c:v>4.2895442359249534E-3</c:v>
                </c:pt>
                <c:pt idx="13" formatCode="0%">
                  <c:v>1.6878804648589023E-2</c:v>
                </c:pt>
                <c:pt idx="14" formatCode="0%">
                  <c:v>1.6328399206470341E-2</c:v>
                </c:pt>
                <c:pt idx="15" formatCode="0%">
                  <c:v>2.1140345121711403E-2</c:v>
                </c:pt>
                <c:pt idx="16" formatCode="0%">
                  <c:v>1.3279678068410556E-2</c:v>
                </c:pt>
                <c:pt idx="17" formatCode="0%">
                  <c:v>1.1928040672663285E-2</c:v>
                </c:pt>
                <c:pt idx="18" formatCode="0%">
                  <c:v>1.7497835056797924E-2</c:v>
                </c:pt>
                <c:pt idx="19" formatCode="0%">
                  <c:v>3.0985915492958E-2</c:v>
                </c:pt>
              </c:numCache>
            </c:numRef>
          </c:val>
        </c:ser>
        <c:dLbls>
          <c:showVal val="1"/>
        </c:dLbls>
        <c:gapWidth val="95"/>
        <c:overlap val="100"/>
        <c:axId val="170223104"/>
        <c:axId val="170224640"/>
      </c:barChart>
      <c:catAx>
        <c:axId val="170223104"/>
        <c:scaling>
          <c:orientation val="minMax"/>
        </c:scaling>
        <c:axPos val="b"/>
        <c:majorTickMark val="none"/>
        <c:tickLblPos val="nextTo"/>
        <c:txPr>
          <a:bodyPr rot="-3000000"/>
          <a:lstStyle/>
          <a:p>
            <a:pPr>
              <a:defRPr/>
            </a:pPr>
            <a:endParaRPr lang="pl-PL"/>
          </a:p>
        </c:txPr>
        <c:crossAx val="170224640"/>
        <c:crosses val="autoZero"/>
        <c:auto val="1"/>
        <c:lblAlgn val="ctr"/>
        <c:lblOffset val="100"/>
      </c:catAx>
      <c:valAx>
        <c:axId val="170224640"/>
        <c:scaling>
          <c:orientation val="minMax"/>
        </c:scaling>
        <c:delete val="1"/>
        <c:axPos val="l"/>
        <c:numFmt formatCode="0%" sourceLinked="1"/>
        <c:tickLblPos val="none"/>
        <c:crossAx val="170223104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noFill/>
    </a:ln>
  </c:spPr>
  <c:txPr>
    <a:bodyPr/>
    <a:lstStyle/>
    <a:p>
      <a:pPr>
        <a:defRPr sz="1050"/>
      </a:pPr>
      <a:endParaRPr lang="pl-P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0A4B8632-8E56-4524-82CE-8EFD8A169FFD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C3C49B12-5C7B-4183-ABC1-4D3BD22B411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736E2-0500-429D-89BD-D8DDE3DEE829}" type="datetimeFigureOut">
              <a:rPr lang="pl-PL" smtClean="0"/>
              <a:pPr/>
              <a:t>2012-08-13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874D0-1B9F-4283-8149-AF4EC529861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755576" y="3645024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endParaRPr lang="pl-PL" b="1" dirty="0" smtClean="0"/>
          </a:p>
          <a:p>
            <a:pPr marL="342900" indent="-342900" algn="ctr"/>
            <a:r>
              <a:rPr lang="pl-PL" b="1" dirty="0" smtClean="0"/>
              <a:t>TEMATY SPOTKANIA</a:t>
            </a:r>
          </a:p>
          <a:p>
            <a:pPr marL="342900" indent="-342900" algn="ctr"/>
            <a:endParaRPr lang="pl-PL" b="1" dirty="0" smtClean="0"/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Ile osób zatrudnia państwo polskie?  - </a:t>
            </a:r>
            <a:r>
              <a:rPr lang="pl-PL" i="1" dirty="0" smtClean="0"/>
              <a:t>Analiza FOR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Jak ograniczyć nepotyzm? - </a:t>
            </a:r>
            <a:r>
              <a:rPr lang="pl-PL" i="1" dirty="0" smtClean="0"/>
              <a:t>Propozycje FOR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Spowolnienie gospodarcze w Polsce - </a:t>
            </a:r>
            <a:r>
              <a:rPr lang="pl-PL" i="1" dirty="0" smtClean="0"/>
              <a:t>Komentarz FOR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Sytuacja w strefie euro - </a:t>
            </a:r>
            <a:r>
              <a:rPr lang="pl-PL" i="1" dirty="0" smtClean="0"/>
              <a:t>Komentarz FOR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/>
              <a:t>Inne</a:t>
            </a:r>
            <a:endParaRPr lang="en-US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043608" y="1844824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Forum Obywatelskiego Rozwoju</a:t>
            </a:r>
            <a:br>
              <a:rPr lang="pl-PL" sz="3600" b="1" dirty="0" smtClean="0"/>
            </a:br>
            <a:r>
              <a:rPr lang="pl-PL" sz="3600" dirty="0" smtClean="0"/>
              <a:t>10 VIII 2012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87624" y="305966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pl-PL" sz="3200" b="1" dirty="0" smtClean="0"/>
              <a:t>Ile osób zatrudnia państwo polskie?  </a:t>
            </a:r>
            <a:r>
              <a:rPr lang="pl-PL" sz="3200" dirty="0" smtClean="0"/>
              <a:t>Analiza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169044" y="188640"/>
            <a:ext cx="1769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1.1 Definicje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FOR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79512" y="1485359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/>
            <a:r>
              <a:rPr lang="pl-PL" sz="2000" dirty="0" smtClean="0"/>
              <a:t>Sektor publiczny:</a:t>
            </a:r>
          </a:p>
          <a:p>
            <a:pPr marL="800100" lvl="1" indent="-342900"/>
            <a:endParaRPr lang="pl-PL" sz="2000" dirty="0" smtClean="0"/>
          </a:p>
          <a:p>
            <a:pPr marL="800100" lvl="1" indent="-342900">
              <a:buAutoNum type="arabicPeriod"/>
            </a:pPr>
            <a:r>
              <a:rPr lang="pl-PL" sz="2000" dirty="0" smtClean="0"/>
              <a:t>Jednostki publiczne (General </a:t>
            </a:r>
            <a:r>
              <a:rPr lang="pl-PL" sz="2000" dirty="0" err="1" smtClean="0"/>
              <a:t>Government</a:t>
            </a:r>
            <a:r>
              <a:rPr lang="pl-PL" sz="2000" dirty="0" smtClean="0"/>
              <a:t>)</a:t>
            </a:r>
          </a:p>
          <a:p>
            <a:pPr marL="1371600" lvl="2" indent="-457200">
              <a:buAutoNum type="arabicPeriod"/>
            </a:pPr>
            <a:r>
              <a:rPr lang="pl-PL" sz="2000" dirty="0" smtClean="0"/>
              <a:t>Centralna</a:t>
            </a:r>
          </a:p>
          <a:p>
            <a:pPr marL="1371600" lvl="2" indent="-457200">
              <a:buAutoNum type="arabicPeriod"/>
            </a:pPr>
            <a:r>
              <a:rPr lang="pl-PL" sz="2000" dirty="0" smtClean="0"/>
              <a:t>Stanowa/Regionalna</a:t>
            </a:r>
          </a:p>
          <a:p>
            <a:pPr marL="1371600" lvl="2" indent="-457200">
              <a:buAutoNum type="arabicPeriod"/>
            </a:pPr>
            <a:r>
              <a:rPr lang="pl-PL" sz="2000" dirty="0" smtClean="0"/>
              <a:t>Lokalna</a:t>
            </a:r>
          </a:p>
          <a:p>
            <a:pPr marL="914400" lvl="1" indent="-457200">
              <a:buAutoNum type="arabicPeriod"/>
            </a:pPr>
            <a:r>
              <a:rPr lang="pl-PL" sz="2000" dirty="0" smtClean="0"/>
              <a:t>Przedsiębiorstwa publiczne</a:t>
            </a:r>
          </a:p>
          <a:p>
            <a:pPr marL="914400" lvl="1" indent="-457200">
              <a:buAutoNum type="arabicPeriod"/>
            </a:pPr>
            <a:endParaRPr lang="pl-PL" sz="2000" dirty="0" smtClean="0"/>
          </a:p>
          <a:p>
            <a:pPr marL="914400" lvl="1" indent="-457200"/>
            <a:r>
              <a:rPr lang="pl-PL" sz="2000" dirty="0" smtClean="0"/>
              <a:t>Szpitale, poczta, zarządy dróg – jednostki takie mogą zarówno należeć </a:t>
            </a:r>
            <a:br>
              <a:rPr lang="pl-PL" sz="2000" dirty="0" smtClean="0"/>
            </a:br>
            <a:r>
              <a:rPr lang="pl-PL" sz="2000" dirty="0" smtClean="0"/>
              <a:t>do sektora General </a:t>
            </a:r>
            <a:r>
              <a:rPr lang="pl-PL" sz="2000" dirty="0" err="1" smtClean="0"/>
              <a:t>Government</a:t>
            </a:r>
            <a:r>
              <a:rPr lang="pl-PL" sz="2000" dirty="0" smtClean="0"/>
              <a:t>,  jak i być przedsiębiorstwami publicznymi</a:t>
            </a:r>
          </a:p>
          <a:p>
            <a:pPr marL="914400" lvl="1" indent="-457200"/>
            <a:endParaRPr lang="pl-PL" sz="2000" dirty="0" smtClean="0"/>
          </a:p>
          <a:p>
            <a:pPr marL="914400" lvl="1" indent="-457200"/>
            <a:r>
              <a:rPr lang="pl-PL" sz="2000" dirty="0" smtClean="0"/>
              <a:t>Przedsiębiorstwa publiczne – według definicji GUS udział państwa (ministerstwa/agencji/samorządu) przekracza 50%. Ale można sprawować kontrolę mając mniej niż 50%!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303170" y="188640"/>
            <a:ext cx="3501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1.2 Ważniejsze sekcje PKD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GUS</a:t>
            </a:r>
            <a:endParaRPr lang="pl-PL" sz="1400" i="1" dirty="0">
              <a:solidFill>
                <a:schemeClr val="bg1"/>
              </a:solidFill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064896" cy="471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pole tekstowe 7"/>
          <p:cNvSpPr txBox="1"/>
          <p:nvPr/>
        </p:nvSpPr>
        <p:spPr>
          <a:xfrm>
            <a:off x="467544" y="5805264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W 2011 roku sektor publiczny łącznie zatrudniał w Polsce ok. 3,5 mln osób, czyli 21,6% pracujących. </a:t>
            </a:r>
            <a:endParaRPr lang="en-US" sz="16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251520" y="1196752"/>
            <a:ext cx="1440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/>
              <a:t>Zatrudnienie według</a:t>
            </a:r>
            <a:br>
              <a:rPr lang="pl-PL" sz="1600" b="1" dirty="0" smtClean="0"/>
            </a:br>
            <a:r>
              <a:rPr lang="pl-PL" sz="1600" b="1" dirty="0" smtClean="0"/>
              <a:t>sekcji PKD</a:t>
            </a:r>
            <a:br>
              <a:rPr lang="pl-PL" sz="1600" b="1" dirty="0" smtClean="0"/>
            </a:br>
            <a:r>
              <a:rPr lang="pl-PL" sz="1600" b="1" dirty="0" smtClean="0"/>
              <a:t>w tys. osób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340768"/>
            <a:ext cx="6316663" cy="373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Prostokąt 6"/>
          <p:cNvSpPr/>
          <p:nvPr/>
        </p:nvSpPr>
        <p:spPr>
          <a:xfrm>
            <a:off x="4599439" y="188640"/>
            <a:ext cx="2908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1.3 Rola samorządów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GUS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515719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dirty="0" smtClean="0"/>
              <a:t>Większość osób w sektorze publicznym zatrudniają samorządy: 250 tys. urzędników spośród </a:t>
            </a:r>
            <a:br>
              <a:rPr lang="pl-PL" sz="1600" dirty="0" smtClean="0"/>
            </a:br>
            <a:r>
              <a:rPr lang="pl-PL" sz="1600" dirty="0" smtClean="0"/>
              <a:t>430 tys. urzędników ogółem, znaczną część pracowników oświaty (990 tys. ogółem) i służby zdrowia (540 tys. ogółem), czy prawie wszystkie osoby zatrudnione w przedsiębiorstwach </a:t>
            </a:r>
            <a:r>
              <a:rPr lang="pl-PL" sz="1600" dirty="0" err="1" smtClean="0"/>
              <a:t>wodno-kanalizacyjncyh</a:t>
            </a:r>
            <a:r>
              <a:rPr lang="pl-PL" sz="1600" dirty="0" smtClean="0"/>
              <a:t> (93 tys. ogółem). </a:t>
            </a:r>
            <a:endParaRPr lang="en-US" sz="16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251520" y="1196752"/>
            <a:ext cx="1440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/>
              <a:t>Zatrudnienie według własności</a:t>
            </a:r>
            <a:br>
              <a:rPr lang="pl-PL" sz="1600" b="1" dirty="0" smtClean="0"/>
            </a:br>
            <a:r>
              <a:rPr lang="pl-PL" sz="1600" b="1" dirty="0" smtClean="0"/>
              <a:t>w tys. osób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851628" y="188640"/>
            <a:ext cx="2404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1.4 Administracja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GUS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5786100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 smtClean="0"/>
              <a:t>Liczba urzędników w Polsce w przeliczeniu na 100 tys. mieszkańców nie jest szczególnie duża. Są jednak kraje, które przy podobnej liczbie urzędników oferują znacznie lepszą jakość usług dla obywateli.</a:t>
            </a:r>
            <a:endParaRPr lang="en-US" sz="1400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235454" cy="472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210093" y="188640"/>
            <a:ext cx="1687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1.5 Oświata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OECD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5157192"/>
            <a:ext cx="8424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 smtClean="0"/>
              <a:t>Bardzo mała liczba uczniów przypadających na jednego nauczyciela nie przekłada się na mały rozmiar klas</a:t>
            </a:r>
            <a:br>
              <a:rPr lang="pl-PL" sz="1400" dirty="0" smtClean="0"/>
            </a:br>
            <a:r>
              <a:rPr lang="pl-PL" sz="1400" dirty="0" smtClean="0"/>
              <a:t>z powodu bardzo krótkiego czasu pracy nauczycieli. Należy też zwrócić uwagę, że liczba pracowników oświaty nie zmienia się, pomimo malejącej liczby uczniów.</a:t>
            </a:r>
            <a:endParaRPr lang="en-US" sz="1400" dirty="0"/>
          </a:p>
        </p:txBody>
      </p:sp>
      <p:graphicFrame>
        <p:nvGraphicFramePr>
          <p:cNvPr id="10" name="Wykres 9"/>
          <p:cNvGraphicFramePr/>
          <p:nvPr/>
        </p:nvGraphicFramePr>
        <p:xfrm>
          <a:off x="179512" y="1124744"/>
          <a:ext cx="87849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776228" y="188640"/>
            <a:ext cx="2555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1.6 Służba zdrowia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ILO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5157192"/>
            <a:ext cx="8424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 smtClean="0"/>
              <a:t>Liczba osób pracujących w opiece zdrowia i pomocy społecznej jako % pracujących w Polsce wygląda podobnie</a:t>
            </a:r>
            <a:br>
              <a:rPr lang="pl-PL" sz="1400" dirty="0" smtClean="0"/>
            </a:br>
            <a:r>
              <a:rPr lang="pl-PL" sz="1400" dirty="0" smtClean="0"/>
              <a:t>do innych krajów na naszym poziomie rozwoju. Niepokoić mogą tylko zachwiane proporcje między internistami </a:t>
            </a:r>
            <a:br>
              <a:rPr lang="pl-PL" sz="1400" dirty="0" smtClean="0"/>
            </a:br>
            <a:r>
              <a:rPr lang="pl-PL" sz="1400" dirty="0" smtClean="0"/>
              <a:t>i specjalistami, czy malejąca liczba lekarzy w relacji do liczby ludności.</a:t>
            </a:r>
            <a:endParaRPr lang="en-US" sz="1400" dirty="0"/>
          </a:p>
        </p:txBody>
      </p:sp>
      <p:graphicFrame>
        <p:nvGraphicFramePr>
          <p:cNvPr id="11" name="Chart 4"/>
          <p:cNvGraphicFramePr/>
          <p:nvPr/>
        </p:nvGraphicFramePr>
        <p:xfrm>
          <a:off x="1475656" y="1340768"/>
          <a:ext cx="6336704" cy="3624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385550" y="188640"/>
            <a:ext cx="3336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1.7 Górnictwo i przemysł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ILO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4437112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 smtClean="0"/>
              <a:t>W górnictwie udział sektora publicznego jest dominujący – państwo zatrudnia 120 tys. spośród 170 tys. osób pracujących w tej sekcji (2010). W połączeniu z silnym </a:t>
            </a:r>
            <a:r>
              <a:rPr lang="pl-PL" sz="1400" dirty="0" err="1" smtClean="0"/>
              <a:t>uzwiązkowieniem</a:t>
            </a:r>
            <a:r>
              <a:rPr lang="pl-PL" sz="1400" dirty="0" smtClean="0"/>
              <a:t> kopalń negatywnie wpływa to na ich wyniki finansowe. Przykładem dla nas mogą być Czechy, gdzie niemal całe górnictwo zostało już sprywatyzowane.</a:t>
            </a:r>
          </a:p>
          <a:p>
            <a:pPr algn="just"/>
            <a:endParaRPr lang="pl-PL" sz="1400" dirty="0" smtClean="0"/>
          </a:p>
          <a:p>
            <a:pPr algn="just"/>
            <a:r>
              <a:rPr lang="pl-PL" sz="1400" dirty="0" smtClean="0"/>
              <a:t>W przemyśle udział sektora publicznego jest znacznie mniejszy. Państwo zatrudnia tylko 89 tys. osób z 2436 tys. osób pracujących w tej sekcji (2010). Niemniej nawet ten udział sektora publicznego można uznać za zbędny.</a:t>
            </a:r>
            <a:endParaRPr lang="en-US" sz="14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568863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87624" y="305966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2. Jak ograniczyć nepotyzm?</a:t>
            </a:r>
          </a:p>
          <a:p>
            <a:pPr algn="ctr"/>
            <a:r>
              <a:rPr lang="pl-PL" sz="3200" dirty="0" smtClean="0"/>
              <a:t>Propozycje FOR</a:t>
            </a:r>
            <a:endParaRPr lang="pl-P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891786" y="188640"/>
            <a:ext cx="2323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2.1 Prywatyzacja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FOR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79512" y="1268760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l-PL" dirty="0" smtClean="0"/>
          </a:p>
          <a:p>
            <a:pPr lvl="1" algn="just"/>
            <a:r>
              <a:rPr lang="pl-PL" sz="2000" dirty="0" smtClean="0"/>
              <a:t>W sektorze publicznym, nie licząc administracji, szkolnictwa i służby zdrowia</a:t>
            </a:r>
          </a:p>
          <a:p>
            <a:pPr lvl="1" algn="just"/>
            <a:r>
              <a:rPr lang="pl-PL" sz="2000" dirty="0" smtClean="0"/>
              <a:t>pracuje ponad 1 mln osób.</a:t>
            </a:r>
          </a:p>
          <a:p>
            <a:pPr lvl="1"/>
            <a:endParaRPr lang="pl-PL" sz="2000" dirty="0" smtClean="0"/>
          </a:p>
          <a:p>
            <a:pPr lvl="1"/>
            <a:r>
              <a:rPr lang="pl-PL" sz="2000" dirty="0" smtClean="0"/>
              <a:t>Nie ma żadnego uzasadnienia, by państwo zajmowało się takimi działaniami jak:</a:t>
            </a:r>
          </a:p>
          <a:p>
            <a:pPr lvl="1"/>
            <a:endParaRPr lang="pl-PL" sz="2000" dirty="0" smtClean="0"/>
          </a:p>
          <a:p>
            <a:pPr lvl="1">
              <a:buFont typeface="Arial" pitchFamily="34" charset="0"/>
              <a:buChar char="•"/>
            </a:pPr>
            <a:r>
              <a:rPr lang="pl-PL" sz="2000" dirty="0" smtClean="0"/>
              <a:t> Produkcja napojów</a:t>
            </a:r>
          </a:p>
          <a:p>
            <a:pPr lvl="1">
              <a:buFont typeface="Arial" pitchFamily="34" charset="0"/>
              <a:buChar char="•"/>
            </a:pPr>
            <a:r>
              <a:rPr lang="pl-PL" sz="2000" dirty="0" smtClean="0"/>
              <a:t> Produkcja artykułów spożywczych</a:t>
            </a:r>
          </a:p>
          <a:p>
            <a:pPr lvl="1">
              <a:buFont typeface="Arial" pitchFamily="34" charset="0"/>
              <a:buChar char="•"/>
            </a:pPr>
            <a:r>
              <a:rPr lang="pl-PL" sz="2000" dirty="0" smtClean="0"/>
              <a:t> Produkcja metali</a:t>
            </a:r>
          </a:p>
          <a:p>
            <a:pPr lvl="1">
              <a:buFont typeface="Arial" pitchFamily="34" charset="0"/>
              <a:buChar char="•"/>
            </a:pPr>
            <a:r>
              <a:rPr lang="pl-PL" sz="2000" dirty="0" smtClean="0"/>
              <a:t> Produkcja wyrobów z drewna, korka, słomy i wikliny</a:t>
            </a:r>
          </a:p>
          <a:p>
            <a:pPr lvl="1">
              <a:buFont typeface="Arial" pitchFamily="34" charset="0"/>
              <a:buChar char="•"/>
            </a:pPr>
            <a:r>
              <a:rPr lang="pl-PL" sz="2000" dirty="0" smtClean="0"/>
              <a:t> … oraz wielu innych podobnych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393362" y="188640"/>
            <a:ext cx="5320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2.2 Większa jawność struktur partyjnych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FOR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9512" y="1124744"/>
            <a:ext cx="864096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l-PL" dirty="0" smtClean="0"/>
          </a:p>
          <a:p>
            <a:pPr lvl="1"/>
            <a:r>
              <a:rPr lang="pl-PL" b="1" dirty="0" smtClean="0"/>
              <a:t>Artykuł 13 Konstytucji RP stanowi: </a:t>
            </a:r>
          </a:p>
          <a:p>
            <a:pPr lvl="1"/>
            <a:endParaRPr lang="pl-PL" sz="2000" dirty="0" smtClean="0"/>
          </a:p>
          <a:p>
            <a:pPr algn="just"/>
            <a:r>
              <a:rPr lang="pl-PL" i="1" dirty="0" smtClean="0"/>
              <a:t>„Zakazane jest istnienie partii politycznych i innych organizacji odwołujących się w swoich programach do totalitarnych metod i praktyk działania nazizmu, faszyzmu i komunizmu, a także tych, których program lub działalność zakłada lub dopuszcza nienawiść rasową i narodowościową, stosowanie przemocy w celu zdobycia władzy lub wpływu na politykę państwa </a:t>
            </a:r>
            <a:r>
              <a:rPr lang="pl-PL" b="1" i="1" dirty="0" smtClean="0"/>
              <a:t>albo przewiduje utajnienie struktur lub członkostwa</a:t>
            </a:r>
            <a:r>
              <a:rPr lang="pl-PL" i="1" dirty="0" smtClean="0"/>
              <a:t>.”</a:t>
            </a:r>
          </a:p>
          <a:p>
            <a:pPr algn="just"/>
            <a:endParaRPr lang="pl-PL" i="1" dirty="0" smtClean="0"/>
          </a:p>
          <a:p>
            <a:pPr algn="just">
              <a:spcAft>
                <a:spcPts val="600"/>
              </a:spcAft>
            </a:pPr>
            <a:r>
              <a:rPr lang="pl-PL" dirty="0" smtClean="0"/>
              <a:t>W praktyce jednak informacje o szeregowych członkach partii są trudno dostępne. Obowiązek publikowania </a:t>
            </a:r>
            <a:r>
              <a:rPr lang="pl-PL" dirty="0" err="1" smtClean="0"/>
              <a:t>on-line</a:t>
            </a:r>
            <a:r>
              <a:rPr lang="pl-PL" dirty="0" smtClean="0"/>
              <a:t> aktualnego rejestru członków partii ułatwi mediom oraz obywatelom sprawowanie nadzoru nad rozdawaniem pracy za partyjną i rodzinną znajomością.</a:t>
            </a:r>
            <a:endParaRPr lang="pl-PL" sz="2000" dirty="0" smtClean="0"/>
          </a:p>
          <a:p>
            <a:pPr algn="just"/>
            <a:r>
              <a:rPr lang="pl-PL" dirty="0" smtClean="0"/>
              <a:t>Ponadto wraz z informacją o członku partii należałoby ujawniać informacje o zatrudnieniu bliskiej rodziny członka partii w sektorze publicznym lub podmiotach gospodarczych będących pod wpływem władzy. 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298823" y="188640"/>
            <a:ext cx="5509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2.3 Większa jawność majątku publicznego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FOR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9512" y="1052736"/>
            <a:ext cx="864096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pl-PL" dirty="0" smtClean="0"/>
              <a:t>Należy skatalogować w jednolitym standardzie i regularnie aktualizować informacje</a:t>
            </a:r>
            <a:br>
              <a:rPr lang="pl-PL" dirty="0" smtClean="0"/>
            </a:br>
            <a:r>
              <a:rPr lang="pl-PL" dirty="0" smtClean="0"/>
              <a:t>o każdej spółce, w której władza (ministerstwa, samorządy, agencje itp.) posiada cząstkową choćby własność. </a:t>
            </a:r>
            <a:r>
              <a:rPr lang="pl-PL" b="1" dirty="0" smtClean="0"/>
              <a:t>Minimum informacji to:</a:t>
            </a:r>
          </a:p>
          <a:p>
            <a:pPr marL="857250" lvl="1" indent="-400050" algn="just">
              <a:spcAft>
                <a:spcPts val="600"/>
              </a:spcAft>
              <a:buAutoNum type="romanLcParenBoth"/>
            </a:pPr>
            <a:r>
              <a:rPr lang="pl-PL" dirty="0" smtClean="0"/>
              <a:t>dane identyfikujące spółkę, </a:t>
            </a:r>
          </a:p>
          <a:p>
            <a:pPr marL="857250" lvl="1" indent="-400050" algn="just">
              <a:spcAft>
                <a:spcPts val="600"/>
              </a:spcAft>
              <a:buAutoNum type="romanLcParenBoth"/>
            </a:pPr>
            <a:r>
              <a:rPr lang="pl-PL" dirty="0" smtClean="0"/>
              <a:t>dane identyfikujące osoby zasiadające we władzach oraz sprawujące funkcje kierownicze w spółkach, wraz z informacjami o wynagrodzeniu tychże </a:t>
            </a:r>
          </a:p>
          <a:p>
            <a:pPr marL="857250" lvl="1" indent="-400050" algn="just">
              <a:spcAft>
                <a:spcPts val="600"/>
              </a:spcAft>
              <a:buAutoNum type="romanLcParenBoth"/>
            </a:pPr>
            <a:r>
              <a:rPr lang="pl-PL" dirty="0" smtClean="0"/>
              <a:t>procent własności publicznej w spółce, </a:t>
            </a:r>
          </a:p>
          <a:p>
            <a:pPr marL="857250" lvl="1" indent="-400050" algn="just">
              <a:spcAft>
                <a:spcPts val="600"/>
              </a:spcAft>
              <a:buAutoNum type="romanLcParenBoth"/>
            </a:pPr>
            <a:r>
              <a:rPr lang="pl-PL" dirty="0" smtClean="0"/>
              <a:t>który organ władzy i jak nominuje lub wpływa na władze spółki,</a:t>
            </a:r>
          </a:p>
          <a:p>
            <a:pPr marL="857250" lvl="1" indent="-400050" algn="just">
              <a:spcAft>
                <a:spcPts val="600"/>
              </a:spcAft>
              <a:buAutoNum type="romanLcParenBoth"/>
            </a:pPr>
            <a:r>
              <a:rPr lang="pl-PL" dirty="0" smtClean="0"/>
              <a:t>misja publiczna, jaka jest wypełniana przez istnienie własności </a:t>
            </a:r>
            <a:r>
              <a:rPr lang="pl-PL" dirty="0" err="1" smtClean="0"/>
              <a:t>publ</a:t>
            </a:r>
            <a:r>
              <a:rPr lang="pl-PL" dirty="0" smtClean="0"/>
              <a:t>. w spółce.</a:t>
            </a:r>
          </a:p>
          <a:p>
            <a:pPr lvl="1" algn="just">
              <a:spcAft>
                <a:spcPts val="600"/>
              </a:spcAft>
            </a:pPr>
            <a:r>
              <a:rPr lang="pl-PL" b="1" dirty="0" smtClean="0"/>
              <a:t>Obywatele nie dysponują łatwym dostępem do informacji </a:t>
            </a:r>
            <a:r>
              <a:rPr lang="pl-PL" dirty="0" smtClean="0"/>
              <a:t>o tym, ile spółek znajduje się w gestii władz. Jeśli obywatele nie wiedzą, ile spółek jest „spokrewnionych”</a:t>
            </a:r>
            <a:br>
              <a:rPr lang="pl-PL" dirty="0" smtClean="0"/>
            </a:br>
            <a:r>
              <a:rPr lang="pl-PL" dirty="0" smtClean="0"/>
              <a:t>z władzą, to trudno mediom i obywatelom śledzić, ile osób powiązanych partyjnie</a:t>
            </a:r>
            <a:br>
              <a:rPr lang="pl-PL" dirty="0" smtClean="0"/>
            </a:br>
            <a:r>
              <a:rPr lang="pl-PL" dirty="0" smtClean="0"/>
              <a:t>lub rodzinnie z władzą pracuje w tych spółkach.</a:t>
            </a:r>
          </a:p>
          <a:p>
            <a:pPr lvl="1" algn="just">
              <a:spcAft>
                <a:spcPts val="600"/>
              </a:spcAft>
            </a:pPr>
            <a:r>
              <a:rPr lang="pl-PL" b="1" dirty="0" smtClean="0"/>
              <a:t>Proponowany katalog powinien objąć własność publiczną sprawowaną bezpośrednio, jak i pośrednio. </a:t>
            </a:r>
            <a:r>
              <a:rPr lang="pl-PL" dirty="0" smtClean="0"/>
              <a:t>Zdarzają się przypadki tworzenia piętrowych struktur spółek córek i spółek wnuczek, by utrudnić osobom postronnym wgląd w zarządzanie majątkiem publicznym.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87624" y="305966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pl-PL" sz="3200" b="1" dirty="0" smtClean="0"/>
              <a:t>3. Spowolnienie gospodarcze w Polsce </a:t>
            </a:r>
            <a:r>
              <a:rPr lang="pl-PL" sz="3200" dirty="0" smtClean="0"/>
              <a:t>Komentarz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640696" y="188640"/>
            <a:ext cx="48261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3.1 Wyhamowanie wzrostu w Polsce</a:t>
            </a:r>
            <a:br>
              <a:rPr lang="pl-PL" sz="2400" b="1" dirty="0" smtClean="0">
                <a:solidFill>
                  <a:schemeClr val="bg1"/>
                </a:solidFill>
              </a:rPr>
            </a:br>
            <a:r>
              <a:rPr lang="pl-PL" sz="2400" b="1" dirty="0" smtClean="0">
                <a:solidFill>
                  <a:schemeClr val="bg1"/>
                </a:solidFill>
              </a:rPr>
              <a:t> może mieć trwały charakter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IMF WEO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9512" y="5373216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spcAft>
                <a:spcPts val="600"/>
              </a:spcAft>
            </a:pPr>
            <a:r>
              <a:rPr lang="pl-PL" dirty="0" smtClean="0"/>
              <a:t>Wraz z wyczerpywaniem się prostych rezerw wzrostu, gospodarka Polski będzie rozwijać się wolniej. Dogonienie poziomu życia krajów wysoko rozwiniętych będzie coraz trudniejsze.</a:t>
            </a:r>
            <a:endParaRPr lang="pl-PL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3" y="1052736"/>
            <a:ext cx="84867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781622" y="188640"/>
            <a:ext cx="2544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3.2 Źródła wzrostu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FOR</a:t>
            </a:r>
            <a:endParaRPr lang="pl-PL" sz="1400" i="1" dirty="0">
              <a:solidFill>
                <a:schemeClr val="bg1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81771"/>
            <a:ext cx="3579918" cy="222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3691" y="4087294"/>
            <a:ext cx="4326781" cy="222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268760"/>
            <a:ext cx="3793753" cy="235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le tekstowe 12"/>
          <p:cNvSpPr txBox="1"/>
          <p:nvPr/>
        </p:nvSpPr>
        <p:spPr>
          <a:xfrm>
            <a:off x="899592" y="1052736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/>
              <a:t>Pogarszająca się sytuacja demograficzna….</a:t>
            </a:r>
            <a:endParaRPr lang="en-US" sz="1400" i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5148064" y="1052736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/>
              <a:t>…. chronicznie niska stopa oszczędności….</a:t>
            </a:r>
            <a:endParaRPr lang="en-US" sz="1400" i="1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755576" y="364502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/>
              <a:t>…. wyczerpujące się proste rezerwy  pozwalające dotąd na wzrost produktywności….</a:t>
            </a:r>
            <a:endParaRPr lang="en-US" sz="1400" i="1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4860032" y="3789040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/>
              <a:t>… oraz mniej sprzyjające otoczenie zewnętrzne.</a:t>
            </a:r>
            <a:endParaRPr lang="en-US" sz="1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340768"/>
            <a:ext cx="3832225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87624" y="305966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pl-PL" sz="3200" b="1" dirty="0" smtClean="0"/>
              <a:t>4. Sytuacja w strefie euro</a:t>
            </a:r>
            <a:endParaRPr lang="pl-PL" sz="3200" b="1" i="1" dirty="0" smtClean="0"/>
          </a:p>
          <a:p>
            <a:pPr marL="342900" indent="-342900" algn="ctr"/>
            <a:r>
              <a:rPr lang="pl-PL" sz="3200" dirty="0" smtClean="0"/>
              <a:t>Komentarz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799384" y="260648"/>
            <a:ext cx="4508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4.1 Nadmierny optymizm prognoz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809182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IMF WEO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683568" y="544522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/>
              <a:t>Prognozy dotyczące wzrostu systematycznie były zbyt optymistyczne. Strukturalne problemy pozostają wciąż nie rozwiązane.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media.economist.com/sites/default/files/imagecache/full-width/images/print-edition/20120804_FNC7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45076"/>
            <a:ext cx="6171431" cy="5040867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3015757" y="116632"/>
            <a:ext cx="60759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4.2 Silna reakcja polityki gospodarczej,</a:t>
            </a:r>
          </a:p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ale bardzo mały postęp reform strukturalnych</a:t>
            </a:r>
          </a:p>
        </p:txBody>
      </p:sp>
      <p:sp>
        <p:nvSpPr>
          <p:cNvPr id="8" name="Prostokąt 7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</a:t>
            </a:r>
            <a:r>
              <a:rPr lang="pl-PL" sz="1400" i="1" dirty="0" err="1" smtClean="0">
                <a:solidFill>
                  <a:schemeClr val="bg1"/>
                </a:solidFill>
              </a:rPr>
              <a:t>Economist</a:t>
            </a:r>
            <a:endParaRPr lang="pl-PL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485006" y="188640"/>
            <a:ext cx="5137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4.3 Przykład powolnej restrukturyzacji:</a:t>
            </a:r>
            <a:br>
              <a:rPr lang="pl-PL" sz="2400" b="1" dirty="0" smtClean="0">
                <a:solidFill>
                  <a:schemeClr val="bg1"/>
                </a:solidFill>
              </a:rPr>
            </a:br>
            <a:r>
              <a:rPr lang="pl-PL" sz="2400" b="1" dirty="0" smtClean="0">
                <a:solidFill>
                  <a:schemeClr val="bg1"/>
                </a:solidFill>
              </a:rPr>
              <a:t>przemysł samochodowy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556792"/>
            <a:ext cx="3953257" cy="358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411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</a:t>
            </a:r>
            <a:r>
              <a:rPr lang="pl-PL" sz="1400" i="1" dirty="0" err="1" smtClean="0">
                <a:solidFill>
                  <a:schemeClr val="bg1"/>
                </a:solidFill>
              </a:rPr>
              <a:t>Economist</a:t>
            </a:r>
            <a:r>
              <a:rPr lang="pl-PL" sz="1400" i="1" dirty="0" smtClean="0">
                <a:solidFill>
                  <a:schemeClr val="bg1"/>
                </a:solidFill>
              </a:rPr>
              <a:t>, ECB SDW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20" y="5301208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/>
              <a:t>Od wybuchu kryzysu w USA zamknięto 18 fabryk samochodów. W Europie dotychczas zamknięto tylko 2 fabryki. </a:t>
            </a:r>
            <a:r>
              <a:rPr lang="pl-PL" dirty="0" err="1" smtClean="0"/>
              <a:t>AlixPartners</a:t>
            </a:r>
            <a:r>
              <a:rPr lang="pl-PL" dirty="0" smtClean="0"/>
              <a:t> zajmujący się branżą motoryzacyjną szacuje,</a:t>
            </a:r>
            <a:br>
              <a:rPr lang="pl-PL" dirty="0" smtClean="0"/>
            </a:br>
            <a:r>
              <a:rPr lang="pl-PL" dirty="0" smtClean="0"/>
              <a:t>że w Europie należy zamknąć jeszcze około 12 fabryk.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242349" y="188640"/>
            <a:ext cx="5622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4.4 Przykład szybkiego dostosowania: BELL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IMF WEO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20" y="5518973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/>
              <a:t>Z wyjątkiem Łotwy w ciągu najbliższych 2 lat kraje BELL powinny wrócić do poziomu PKB sprzed kryzysu.</a:t>
            </a:r>
            <a:endParaRPr lang="en-US" dirty="0"/>
          </a:p>
        </p:txBody>
      </p:sp>
      <p:pic>
        <p:nvPicPr>
          <p:cNvPr id="10" name="Symbol zastępczy zawartości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864" y="1412776"/>
            <a:ext cx="8229600" cy="4108335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1691680" y="1052736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PKB per capita (poziom przed kryzysem = 100%)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242349" y="188640"/>
            <a:ext cx="5622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4.5 Przykład szybkiego dostosowania: BELL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6433591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schemeClr val="bg1"/>
                </a:solidFill>
              </a:rPr>
              <a:t>10 VIII 2012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51520" y="6453336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i="1" dirty="0" smtClean="0">
                <a:solidFill>
                  <a:schemeClr val="bg1"/>
                </a:solidFill>
              </a:rPr>
              <a:t>Źródło: ECB SDW</a:t>
            </a:r>
            <a:endParaRPr lang="pl-PL" sz="1400" i="1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51520" y="5518973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Reformy przywróciły zaufanie do krajów BELL.</a:t>
            </a:r>
            <a:endParaRPr lang="en-US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1052736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Rentowność obligacji 10-letnich</a:t>
            </a:r>
          </a:p>
          <a:p>
            <a:pPr algn="ctr"/>
            <a:r>
              <a:rPr lang="pl-PL" sz="2000" b="1" dirty="0" smtClean="0"/>
              <a:t> (w relacji do obligacji niemieckich)</a:t>
            </a:r>
            <a:endParaRPr lang="en-US" sz="2000" b="1" dirty="0"/>
          </a:p>
        </p:txBody>
      </p:sp>
      <p:pic>
        <p:nvPicPr>
          <p:cNvPr id="13" name="Symbol zastępczy zawartości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848" y="1797872"/>
            <a:ext cx="8229600" cy="335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187624" y="3059668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5. Inne tematy</a:t>
            </a:r>
            <a:endParaRPr lang="pl-PL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843</Words>
  <Application>Microsoft Office PowerPoint</Application>
  <PresentationFormat>Pokaz na ekranie (4:3)</PresentationFormat>
  <Paragraphs>130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Mateusz Sabat</dc:creator>
  <cp:lastModifiedBy>al</cp:lastModifiedBy>
  <cp:revision>50</cp:revision>
  <dcterms:created xsi:type="dcterms:W3CDTF">2012-03-23T13:15:56Z</dcterms:created>
  <dcterms:modified xsi:type="dcterms:W3CDTF">2012-08-13T08:41:24Z</dcterms:modified>
</cp:coreProperties>
</file>