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265" r:id="rId27"/>
    <p:sldId id="268" r:id="rId28"/>
    <p:sldId id="266" r:id="rId29"/>
    <p:sldId id="267" r:id="rId30"/>
    <p:sldId id="269" r:id="rId31"/>
    <p:sldId id="270" r:id="rId32"/>
    <p:sldId id="271" r:id="rId33"/>
    <p:sldId id="272" r:id="rId34"/>
    <p:sldId id="276" r:id="rId35"/>
    <p:sldId id="273" r:id="rId36"/>
    <p:sldId id="274" r:id="rId37"/>
    <p:sldId id="275" r:id="rId38"/>
    <p:sldId id="277" r:id="rId39"/>
    <p:sldId id="278" r:id="rId40"/>
    <p:sldId id="279" r:id="rId41"/>
    <p:sldId id="287" r:id="rId42"/>
    <p:sldId id="280" r:id="rId43"/>
    <p:sldId id="281" r:id="rId44"/>
    <p:sldId id="282" r:id="rId45"/>
    <p:sldId id="283" r:id="rId46"/>
    <p:sldId id="284" r:id="rId47"/>
    <p:sldId id="285" r:id="rId48"/>
    <p:sldId id="286" r:id="rId4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2025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4380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108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8763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2331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9698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3755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4271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5084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1436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1953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powital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2916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prezenta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57540" cy="479223"/>
          </a:xfrm>
          <a:prstGeom prst="rect">
            <a:avLst/>
          </a:prstGeom>
        </p:spPr>
      </p:pic>
      <p:sp>
        <p:nvSpPr>
          <p:cNvPr id="9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443631"/>
            <a:ext cx="9143999" cy="178510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457200" rtl="0" eaLnBrk="1" latinLnBrk="0" hangingPunct="1">
              <a:buNone/>
              <a:defRPr lang="pl-PL" sz="11000" b="1" kern="1200" spc="-500" baseline="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0" lvl="0"/>
            <a:r>
              <a:rPr lang="pl-PL" dirty="0" smtClean="0"/>
              <a:t>prezentacji</a:t>
            </a:r>
            <a:endParaRPr lang="pl-PL" dirty="0"/>
          </a:p>
        </p:txBody>
      </p:sp>
      <p:sp>
        <p:nvSpPr>
          <p:cNvPr id="10" name="Title 11"/>
          <p:cNvSpPr txBox="1">
            <a:spLocks/>
          </p:cNvSpPr>
          <p:nvPr userDrawn="1"/>
        </p:nvSpPr>
        <p:spPr>
          <a:xfrm>
            <a:off x="954087" y="5941778"/>
            <a:ext cx="7222831" cy="21899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750"/>
              </a:lnSpc>
              <a:spcBef>
                <a:spcPts val="0"/>
              </a:spcBef>
            </a:pPr>
            <a:r>
              <a:rPr lang="en-US" sz="15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Prezentacja</a:t>
            </a:r>
            <a:r>
              <a:rPr lang="en-US" sz="15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15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K2 Internet S.A. </a:t>
            </a:r>
            <a:r>
              <a:rPr lang="en-US" sz="15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dla</a:t>
            </a:r>
            <a:r>
              <a:rPr lang="en-US" sz="15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n-US" sz="15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Symbol zastępczy tekstu 14"/>
          <p:cNvSpPr>
            <a:spLocks noGrp="1"/>
          </p:cNvSpPr>
          <p:nvPr>
            <p:ph type="body" sz="quarter" idx="11" hasCustomPrompt="1"/>
          </p:nvPr>
        </p:nvSpPr>
        <p:spPr>
          <a:xfrm>
            <a:off x="965200" y="2343047"/>
            <a:ext cx="7211718" cy="7848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457200" rtl="0" eaLnBrk="1" latinLnBrk="0" hangingPunct="1">
              <a:buNone/>
              <a:defRPr lang="pl-PL" sz="4500" kern="1200" spc="-100" baseline="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0" lvl="0"/>
            <a:r>
              <a:rPr lang="pl-PL" dirty="0" smtClean="0"/>
              <a:t>Tytuł całej</a:t>
            </a:r>
            <a:endParaRPr lang="pl-PL" dirty="0"/>
          </a:p>
        </p:txBody>
      </p:sp>
      <p:sp>
        <p:nvSpPr>
          <p:cNvPr id="12" name="Symbol zastępczy tekstu 16"/>
          <p:cNvSpPr>
            <a:spLocks noGrp="1"/>
          </p:cNvSpPr>
          <p:nvPr>
            <p:ph type="body" sz="quarter" idx="12" hasCustomPrompt="1"/>
          </p:nvPr>
        </p:nvSpPr>
        <p:spPr>
          <a:xfrm>
            <a:off x="954086" y="6153098"/>
            <a:ext cx="4709595" cy="25140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ts val="1750"/>
              </a:lnSpc>
              <a:spcBef>
                <a:spcPts val="0"/>
              </a:spcBef>
              <a:buNone/>
              <a:defRPr lang="pl-PL" sz="1500" kern="1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0" lvl="0">
              <a:lnSpc>
                <a:spcPts val="1750"/>
              </a:lnSpc>
              <a:spcBef>
                <a:spcPts val="0"/>
              </a:spcBef>
              <a:buNone/>
            </a:pPr>
            <a:r>
              <a:rPr lang="pl-PL" dirty="0" smtClean="0"/>
              <a:t>Kliknij aby dodać nazwę firmy Klienta</a:t>
            </a:r>
            <a:endParaRPr lang="pl-PL" dirty="0"/>
          </a:p>
        </p:txBody>
      </p:sp>
      <p:sp>
        <p:nvSpPr>
          <p:cNvPr id="13" name="Symbol zastępczy tekstu 16"/>
          <p:cNvSpPr>
            <a:spLocks noGrp="1"/>
          </p:cNvSpPr>
          <p:nvPr>
            <p:ph type="body" sz="quarter" idx="13" hasCustomPrompt="1"/>
          </p:nvPr>
        </p:nvSpPr>
        <p:spPr>
          <a:xfrm>
            <a:off x="954086" y="5690370"/>
            <a:ext cx="4709595" cy="25140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ts val="1750"/>
              </a:lnSpc>
              <a:spcBef>
                <a:spcPts val="0"/>
              </a:spcBef>
              <a:buNone/>
              <a:defRPr lang="pl-PL" sz="1000" kern="1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0" lvl="0">
              <a:lnSpc>
                <a:spcPts val="1750"/>
              </a:lnSpc>
              <a:spcBef>
                <a:spcPts val="0"/>
              </a:spcBef>
              <a:buNone/>
            </a:pPr>
            <a:r>
              <a:rPr lang="pl-PL" dirty="0" smtClean="0"/>
              <a:t>01/02/2001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300122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736E2-0500-429D-89BD-D8DDE3DEE829}" type="datetimeFigureOut">
              <a:rPr lang="pl-PL" smtClean="0"/>
              <a:pPr/>
              <a:t>2012-04-02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1C18E-1ACB-4F21-8A5F-8AF35EA012CD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2012-04-02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BDB9D-7749-4CAA-8CE3-E32760E8ED99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915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527376" y="2708920"/>
            <a:ext cx="5616624" cy="1470025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>e-sądy po polsku</a:t>
            </a:r>
            <a:r>
              <a:rPr lang="pl-PL" sz="3200" dirty="0" smtClean="0"/>
              <a:t> </a:t>
            </a:r>
            <a:br>
              <a:rPr lang="pl-PL" sz="3200" dirty="0" smtClean="0"/>
            </a:br>
            <a:r>
              <a:rPr lang="pl-PL" sz="3200" dirty="0" smtClean="0"/>
              <a:t> </a:t>
            </a:r>
            <a:r>
              <a:rPr lang="pl-PL" sz="3200" b="1" dirty="0" smtClean="0"/>
              <a:t>IV EDYCJA </a:t>
            </a: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 smtClean="0"/>
              <a:t> </a:t>
            </a:r>
            <a:r>
              <a:rPr lang="pl-PL" sz="3200" b="1" dirty="0" smtClean="0"/>
              <a:t>Badanie i ranking stron internetowych sądów okręgowych </a:t>
            </a:r>
            <a:br>
              <a:rPr lang="pl-PL" sz="3200" b="1" dirty="0" smtClean="0"/>
            </a:br>
            <a:r>
              <a:rPr lang="pl-PL" sz="3200" b="1" dirty="0" smtClean="0"/>
              <a:t>i apelacyjnych oraz Sądu Najwyższego i Trybunału Konstytucyjnego</a:t>
            </a:r>
            <a:br>
              <a:rPr lang="pl-PL" sz="3200" b="1" dirty="0" smtClean="0"/>
            </a:br>
            <a:r>
              <a:rPr lang="pl-PL" sz="3200" b="1" dirty="0" smtClean="0"/>
              <a:t>3 kwietnia 2012 r.</a:t>
            </a:r>
            <a:endParaRPr lang="pl-PL" sz="3200" dirty="0"/>
          </a:p>
        </p:txBody>
      </p:sp>
      <p:pic>
        <p:nvPicPr>
          <p:cNvPr id="1026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3384376" cy="480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03848" y="188640"/>
            <a:ext cx="5482952" cy="562074"/>
          </a:xfrm>
        </p:spPr>
        <p:txBody>
          <a:bodyPr>
            <a:noAutofit/>
          </a:bodyPr>
          <a:lstStyle/>
          <a:p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buNone/>
            </a:pPr>
            <a:r>
              <a:rPr lang="pl-PL" sz="2800" dirty="0" smtClean="0"/>
              <a:t>I. Metodologia badania</a:t>
            </a:r>
          </a:p>
          <a:p>
            <a:pPr>
              <a:lnSpc>
                <a:spcPct val="130000"/>
              </a:lnSpc>
              <a:buFontTx/>
              <a:buChar char="-"/>
            </a:pPr>
            <a:r>
              <a:rPr lang="pl-PL" sz="2800" dirty="0" smtClean="0"/>
              <a:t>część merytoryczna</a:t>
            </a:r>
          </a:p>
          <a:p>
            <a:pPr>
              <a:lnSpc>
                <a:spcPct val="130000"/>
              </a:lnSpc>
              <a:buFontTx/>
              <a:buChar char="-"/>
            </a:pPr>
            <a:r>
              <a:rPr lang="pl-PL" sz="2800" dirty="0" smtClean="0"/>
              <a:t>część techniczna</a:t>
            </a:r>
          </a:p>
          <a:p>
            <a:pPr marL="571500" indent="-571500">
              <a:lnSpc>
                <a:spcPct val="130000"/>
              </a:lnSpc>
              <a:buAutoNum type="romanUcPeriod" startAt="2"/>
            </a:pPr>
            <a:r>
              <a:rPr lang="pl-PL" sz="2800" dirty="0" smtClean="0"/>
              <a:t>Strona Trybunału Konstytucyjnego</a:t>
            </a:r>
          </a:p>
          <a:p>
            <a:pPr marL="571500" indent="-571500">
              <a:lnSpc>
                <a:spcPct val="130000"/>
              </a:lnSpc>
              <a:buAutoNum type="romanUcPeriod" startAt="2"/>
            </a:pPr>
            <a:r>
              <a:rPr lang="pl-PL" sz="2800" dirty="0" smtClean="0"/>
              <a:t>Strona Sądu Najwyższego</a:t>
            </a:r>
          </a:p>
          <a:p>
            <a:pPr>
              <a:lnSpc>
                <a:spcPct val="130000"/>
              </a:lnSpc>
              <a:buNone/>
            </a:pPr>
            <a:r>
              <a:rPr lang="pl-PL" sz="2800" dirty="0" smtClean="0"/>
              <a:t>IV. Ranking Sądów Okręgowych</a:t>
            </a:r>
          </a:p>
          <a:p>
            <a:pPr>
              <a:lnSpc>
                <a:spcPct val="130000"/>
              </a:lnSpc>
              <a:buNone/>
            </a:pPr>
            <a:r>
              <a:rPr lang="pl-PL" sz="2800" dirty="0" smtClean="0"/>
              <a:t>V. Ranking Sądów Apelacyjnych</a:t>
            </a:r>
          </a:p>
        </p:txBody>
      </p:sp>
      <p:pic>
        <p:nvPicPr>
          <p:cNvPr id="2050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dirty="0" smtClean="0"/>
              <a:t>Metodologia badania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l-PL" sz="2400" b="1" dirty="0" smtClean="0"/>
              <a:t>Część merytoryczna</a:t>
            </a:r>
          </a:p>
          <a:p>
            <a:pPr algn="just">
              <a:lnSpc>
                <a:spcPct val="150000"/>
              </a:lnSpc>
              <a:buNone/>
              <a:defRPr/>
            </a:pPr>
            <a:r>
              <a:rPr lang="pl-PL" sz="1800" dirty="0" smtClean="0"/>
              <a:t>-  </a:t>
            </a:r>
            <a:r>
              <a:rPr lang="pl-PL" sz="1800" b="1" dirty="0" smtClean="0"/>
              <a:t>30 </a:t>
            </a:r>
            <a:r>
              <a:rPr lang="pl-PL" sz="1800" b="1" dirty="0" smtClean="0"/>
              <a:t>pkt. </a:t>
            </a:r>
            <a:r>
              <a:rPr lang="pl-PL" sz="1800" dirty="0" smtClean="0"/>
              <a:t>- maksymalna liczba punktów do uzyskania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pl-PL" sz="1800" dirty="0" smtClean="0"/>
              <a:t>strony zostały przebadane pod względem: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sz="1800" dirty="0" smtClean="0"/>
              <a:t>użyteczności dla klienta sądu - </a:t>
            </a:r>
            <a:r>
              <a:rPr lang="pl-PL" sz="1800" b="1" dirty="0" smtClean="0"/>
              <a:t>15 </a:t>
            </a:r>
            <a:r>
              <a:rPr lang="pl-PL" sz="1800" b="1" dirty="0" smtClean="0"/>
              <a:t>pkt.</a:t>
            </a:r>
            <a:endParaRPr lang="pl-PL" sz="1800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sz="1800" dirty="0" smtClean="0"/>
              <a:t>roli strony w promocji wymiaru sprawiedliwości, budowy zaufania i edukacji prawnej - </a:t>
            </a:r>
            <a:r>
              <a:rPr lang="pl-PL" sz="1800" b="1" dirty="0" smtClean="0"/>
              <a:t>10 </a:t>
            </a:r>
            <a:r>
              <a:rPr lang="pl-PL" sz="1800" b="1" dirty="0" smtClean="0"/>
              <a:t>pkt.</a:t>
            </a:r>
            <a:endParaRPr lang="pl-PL" sz="1800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sz="1800" dirty="0" smtClean="0"/>
              <a:t>spójności między stroną oficjalną a BIP - </a:t>
            </a:r>
            <a:r>
              <a:rPr lang="pl-PL" sz="1800" b="1" dirty="0" smtClean="0"/>
              <a:t>5 </a:t>
            </a:r>
            <a:r>
              <a:rPr lang="pl-PL" sz="1800" b="1" dirty="0" smtClean="0"/>
              <a:t>pkt.</a:t>
            </a:r>
            <a:endParaRPr lang="pl-PL" sz="1800" b="1" dirty="0" smtClean="0"/>
          </a:p>
          <a:p>
            <a:pPr algn="just">
              <a:lnSpc>
                <a:spcPct val="150000"/>
              </a:lnSpc>
            </a:pPr>
            <a:r>
              <a:rPr lang="pl-PL" sz="2400" b="1" dirty="0" smtClean="0"/>
              <a:t>Część techniczna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sz="1800" b="1" dirty="0" smtClean="0"/>
              <a:t>30 </a:t>
            </a:r>
            <a:r>
              <a:rPr lang="pl-PL" sz="1800" b="1" dirty="0" smtClean="0"/>
              <a:t>pkt.</a:t>
            </a:r>
            <a:r>
              <a:rPr lang="pl-PL" sz="1800" dirty="0" smtClean="0"/>
              <a:t>- </a:t>
            </a:r>
            <a:r>
              <a:rPr lang="pl-PL" sz="1800" dirty="0" smtClean="0"/>
              <a:t>maksymalna liczba punktów do uzyskania</a:t>
            </a:r>
          </a:p>
          <a:p>
            <a:endParaRPr lang="pl-PL" dirty="0"/>
          </a:p>
        </p:txBody>
      </p:sp>
      <p:pic>
        <p:nvPicPr>
          <p:cNvPr id="307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r>
              <a:rPr lang="pl-PL" b="1" dirty="0" smtClean="0"/>
              <a:t>Metodologia badania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2825155"/>
          </a:xfrm>
        </p:spPr>
        <p:txBody>
          <a:bodyPr/>
          <a:lstStyle/>
          <a:p>
            <a:pPr algn="ctr">
              <a:buNone/>
            </a:pPr>
            <a:r>
              <a:rPr lang="pl-PL" sz="3600" dirty="0" smtClean="0"/>
              <a:t>W sumie maksymalna liczba punktów do uzyskania przez każdy z serwisów to </a:t>
            </a:r>
          </a:p>
          <a:p>
            <a:pPr algn="ctr">
              <a:buNone/>
            </a:pPr>
            <a:r>
              <a:rPr lang="pl-PL" sz="3600" b="1" dirty="0" smtClean="0"/>
              <a:t>60 punktów</a:t>
            </a:r>
          </a:p>
          <a:p>
            <a:endParaRPr lang="pl-PL" dirty="0"/>
          </a:p>
        </p:txBody>
      </p:sp>
      <p:pic>
        <p:nvPicPr>
          <p:cNvPr id="5122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0648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980728"/>
            <a:ext cx="9324528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Serwis internetowy Trybunału Konstytucyjnego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Serwis funkcjonuje w dwóch odsłonach (serwis oficjalny </a:t>
            </a:r>
            <a:br>
              <a:rPr lang="pl-PL" dirty="0" smtClean="0"/>
            </a:br>
            <a:r>
              <a:rPr lang="pl-PL" dirty="0" smtClean="0"/>
              <a:t>i strona podmiotowa BIP).</a:t>
            </a:r>
          </a:p>
          <a:p>
            <a:pPr algn="just">
              <a:lnSpc>
                <a:spcPct val="150000"/>
              </a:lnSpc>
            </a:pPr>
            <a:r>
              <a:rPr lang="pl-PL" dirty="0" smtClean="0"/>
              <a:t>Mało przyjazna wyszukiwarka orzeczeń.</a:t>
            </a:r>
          </a:p>
          <a:p>
            <a:pPr algn="just">
              <a:lnSpc>
                <a:spcPct val="150000"/>
              </a:lnSpc>
            </a:pPr>
            <a:r>
              <a:rPr lang="pl-PL" dirty="0" smtClean="0"/>
              <a:t>Serwis jest nieprzystosowany do potrzeb osób niepełnosprawnych.</a:t>
            </a:r>
          </a:p>
          <a:p>
            <a:pPr algn="just">
              <a:lnSpc>
                <a:spcPct val="150000"/>
              </a:lnSpc>
            </a:pPr>
            <a:r>
              <a:rPr lang="pl-PL" dirty="0" smtClean="0"/>
              <a:t>Pozytywne zmiany obejmują publikowanie dokumentów spraw rozpatrywanych przez Trybunał, wyodrębnienie strony z informacjami dla dziennikarzy oraz pojawienie się strony „Najczęściej zadawane pytania”.      </a:t>
            </a:r>
          </a:p>
          <a:p>
            <a:endParaRPr lang="pl-PL" dirty="0"/>
          </a:p>
        </p:txBody>
      </p:sp>
      <p:pic>
        <p:nvPicPr>
          <p:cNvPr id="6146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8229600" cy="394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179512" y="5301208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Strona główna Trybunału Konstytucyjnego z informacjami  o aktualnych wydarzeniach i wokandą</a:t>
            </a:r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pl-PL" dirty="0" smtClean="0"/>
              <a:t>Sąd Najwyższy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/>
          <a:lstStyle/>
          <a:p>
            <a:pPr marL="187325" indent="0" algn="just">
              <a:buFontTx/>
              <a:buNone/>
            </a:pPr>
            <a:r>
              <a:rPr lang="pl-PL" sz="2400" dirty="0" smtClean="0"/>
              <a:t>Od zeszłego roku do momentu publikacji tegorocznego raportu nie dokonano żadnych zmian. </a:t>
            </a:r>
          </a:p>
          <a:p>
            <a:pPr marL="187325" indent="0" algn="just">
              <a:buFontTx/>
              <a:buNone/>
            </a:pPr>
            <a:r>
              <a:rPr lang="pl-PL" sz="2400" dirty="0" smtClean="0"/>
              <a:t>Strona Sądu Najwyższego ma ograniczoną formę i cechuje </a:t>
            </a:r>
            <a:br>
              <a:rPr lang="pl-PL" sz="2400" dirty="0" smtClean="0"/>
            </a:br>
            <a:r>
              <a:rPr lang="pl-PL" sz="2400" dirty="0" smtClean="0"/>
              <a:t>ją minimalny zakres dostępnych informacji (np. brak informacji </a:t>
            </a:r>
            <a:br>
              <a:rPr lang="pl-PL" sz="2400" dirty="0" smtClean="0"/>
            </a:br>
            <a:r>
              <a:rPr lang="pl-PL" sz="2400" dirty="0" smtClean="0"/>
              <a:t>o środkach prawnych, z </a:t>
            </a:r>
          </a:p>
          <a:p>
            <a:pPr marL="187325" indent="0" algn="just">
              <a:buFontTx/>
              <a:buNone/>
            </a:pPr>
            <a:r>
              <a:rPr lang="pl-PL" sz="2400" dirty="0" smtClean="0"/>
              <a:t>których można skorzystać </a:t>
            </a:r>
          </a:p>
          <a:p>
            <a:pPr marL="187325" indent="0" algn="just">
              <a:buFontTx/>
              <a:buNone/>
            </a:pPr>
            <a:r>
              <a:rPr lang="pl-PL" sz="2400" dirty="0" smtClean="0"/>
              <a:t>w SN, kosztach </a:t>
            </a:r>
          </a:p>
          <a:p>
            <a:pPr marL="187325" indent="0" algn="just">
              <a:buFontTx/>
              <a:buNone/>
            </a:pPr>
            <a:r>
              <a:rPr lang="pl-PL" sz="2400" dirty="0" smtClean="0"/>
              <a:t>postępowania).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284984"/>
            <a:ext cx="4011613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Obraz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8229600" cy="414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940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4"/>
          </p:nvPr>
        </p:nvSpPr>
        <p:spPr>
          <a:xfrm>
            <a:off x="0" y="2443631"/>
            <a:ext cx="9143999" cy="1631216"/>
          </a:xfrm>
        </p:spPr>
        <p:txBody>
          <a:bodyPr/>
          <a:lstStyle/>
          <a:p>
            <a:r>
              <a:rPr lang="pl-PL" sz="1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E-sądy 2011</a:t>
            </a:r>
            <a:endParaRPr lang="pl-PL" sz="10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954086" y="3792164"/>
            <a:ext cx="7222832" cy="784830"/>
          </a:xfrm>
        </p:spPr>
        <p:txBody>
          <a:bodyPr/>
          <a:lstStyle/>
          <a:p>
            <a:r>
              <a:rPr lang="pl-PL" dirty="0" smtClean="0"/>
              <a:t>Ocena techniczna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 smtClean="0"/>
              <a:t>Forum Obywatelskiego Rozwoju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01/03/2012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205644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Ocena techniczna</a:t>
            </a:r>
            <a:endParaRPr lang="pl-PL" sz="5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827584" y="4750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39552" y="4480906"/>
            <a:ext cx="410445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Lucida Grande" charset="0"/>
              </a:rPr>
              <a:t>Cecha jakościowa określająca łatwość i wygodę korzystania z produktu. </a:t>
            </a:r>
            <a:endParaRPr lang="pl-PL" sz="23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842366" y="4462080"/>
            <a:ext cx="419413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Tworzeni</a:t>
            </a:r>
            <a:r>
              <a:rPr lang="pl-PL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serwisów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dostępnych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dla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szerokiego grona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odbiorców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ze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szczególnym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uwzględnieniem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osób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3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niepełnosprawnych</a:t>
            </a:r>
            <a:r>
              <a:rPr lang="en-US" sz="23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3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upa 7"/>
          <p:cNvGrpSpPr/>
          <p:nvPr/>
        </p:nvGrpSpPr>
        <p:grpSpPr>
          <a:xfrm>
            <a:off x="539552" y="1854026"/>
            <a:ext cx="3917900" cy="2350740"/>
            <a:chOff x="1004" y="171077"/>
            <a:chExt cx="3917900" cy="235074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" name="Prostokąt 8"/>
            <p:cNvSpPr/>
            <p:nvPr/>
          </p:nvSpPr>
          <p:spPr>
            <a:xfrm>
              <a:off x="1004" y="171077"/>
              <a:ext cx="3917900" cy="2350740"/>
            </a:xfrm>
            <a:prstGeom prst="rect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rostokąt 9"/>
            <p:cNvSpPr/>
            <p:nvPr/>
          </p:nvSpPr>
          <p:spPr>
            <a:xfrm>
              <a:off x="1004" y="171077"/>
              <a:ext cx="3917900" cy="23507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5500" dirty="0" smtClean="0">
                  <a:solidFill>
                    <a:prstClr val="white"/>
                  </a:solidFill>
                </a:rPr>
                <a:t>Użyteczność</a:t>
              </a:r>
              <a:endParaRPr lang="pl-PL" sz="55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Grupa 10"/>
          <p:cNvGrpSpPr/>
          <p:nvPr/>
        </p:nvGrpSpPr>
        <p:grpSpPr>
          <a:xfrm>
            <a:off x="4843171" y="1857216"/>
            <a:ext cx="3917900" cy="2350740"/>
            <a:chOff x="4310695" y="171077"/>
            <a:chExt cx="3917900" cy="235074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2" name="Prostokąt 11"/>
            <p:cNvSpPr/>
            <p:nvPr/>
          </p:nvSpPr>
          <p:spPr>
            <a:xfrm>
              <a:off x="4310695" y="171077"/>
              <a:ext cx="3917900" cy="2350740"/>
            </a:xfrm>
            <a:prstGeom prst="rect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Prostokąt 12"/>
            <p:cNvSpPr/>
            <p:nvPr/>
          </p:nvSpPr>
          <p:spPr>
            <a:xfrm>
              <a:off x="4310695" y="171077"/>
              <a:ext cx="3917900" cy="23507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5500" dirty="0" smtClean="0">
                  <a:solidFill>
                    <a:prstClr val="white"/>
                  </a:solidFill>
                </a:rPr>
                <a:t>Dostępność</a:t>
              </a:r>
              <a:endParaRPr lang="pl-PL" sz="55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920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51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Kryteria</a:t>
            </a:r>
            <a:r>
              <a:rPr lang="en-US" sz="5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1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oceny</a:t>
            </a:r>
            <a:r>
              <a:rPr lang="en-US" sz="51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1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użyteczności</a:t>
            </a:r>
            <a:endParaRPr lang="en-US" sz="5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2098477"/>
            <a:ext cx="7927503" cy="4018359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Architektura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informacji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rozmieszczenie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elementów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przejrzystość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informacji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Struktura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grupowanie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treści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w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serwisie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Nawigacja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menu,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wyszukiwanie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Stosowany język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Estetyka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851" y="4293096"/>
            <a:ext cx="3764997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17699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851" y="4293096"/>
            <a:ext cx="3764997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pl-PL" sz="5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Kryteria oceny dostępności</a:t>
            </a:r>
            <a:endParaRPr lang="en-US" sz="5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2098477"/>
            <a:ext cx="7927503" cy="401835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Semantyka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kodu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serwisu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Opisy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alternatywne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tytuły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stron</a:t>
            </a:r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linków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Kontrast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czytelność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tekstu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Poprawność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działania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z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wyłączoną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grafiką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stylami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83166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E-sądy 2011</a:t>
            </a:r>
            <a:endParaRPr lang="pl-PL" sz="5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Blisko 1/3 serwisów sądów zachowała dotychczasowy wygląd, </a:t>
            </a:r>
            <a:b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 pozostałych odnotowaliśmy </a:t>
            </a:r>
            <a:b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jedynie kosmetyczne zmiany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509120"/>
            <a:ext cx="2033736" cy="20337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20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00608" y="0"/>
            <a:ext cx="1031217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4139952" y="3861048"/>
            <a:ext cx="5004048" cy="2016224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6000" dirty="0" smtClean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Najczęstsze problemy</a:t>
            </a:r>
            <a:endParaRPr lang="pl-PL" sz="600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783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sav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Nieintuicyjne grupowanie informacji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030"/>
          <a:stretch/>
        </p:blipFill>
        <p:spPr bwMode="auto">
          <a:xfrm>
            <a:off x="661864" y="1482898"/>
            <a:ext cx="2469976" cy="511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419872" y="2552124"/>
            <a:ext cx="561662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 znajduje się w następujących działach tematycznych?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Informacje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pl-PL" sz="26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nformacje przedmiotowe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pl-PL" sz="26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nformacje Rzecznika Prasowego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Informacje dodatkowe</a:t>
            </a:r>
          </a:p>
          <a:p>
            <a:pPr marL="457200" indent="-457200">
              <a:buFont typeface="Wingdings" pitchFamily="2" charset="2"/>
              <a:buChar char="§"/>
            </a:pPr>
            <a:endParaRPr lang="pl-PL" sz="2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856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sav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Autofit/>
          </a:bodyPr>
          <a:lstStyle/>
          <a:p>
            <a:pPr algn="l"/>
            <a: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Nadmiernie rozbudowana </a:t>
            </a:r>
            <a:b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struktura i nawigacja serwisu</a:t>
            </a:r>
            <a:endParaRPr lang="pl-PL" sz="4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30" name="Picture 6" descr="opol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45" b="28840"/>
          <a:stretch/>
        </p:blipFill>
        <p:spPr bwMode="auto">
          <a:xfrm>
            <a:off x="755576" y="1702754"/>
            <a:ext cx="1872208" cy="518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3419872" y="2552124"/>
            <a:ext cx="561662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Wiele poziomów zagłębień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Skomplikowany, mało przyjazny system nawigacyjny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Często brak oznaczenia, </a:t>
            </a:r>
            <a:b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26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 którym miejscu struktury znajduje się użytkownik</a:t>
            </a:r>
          </a:p>
          <a:p>
            <a:pPr marL="457200" indent="-457200">
              <a:buFont typeface="Wingdings" pitchFamily="2" charset="2"/>
              <a:buChar char="§"/>
            </a:pPr>
            <a:endParaRPr lang="pl-PL" sz="26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pl-PL" sz="2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084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sav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Nieefektywne wykorzystanie przestrzeni na stronie głównej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2" name="Picture 2" descr="so_tarnobrz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61" r="7170" b="7579"/>
          <a:stretch/>
        </p:blipFill>
        <p:spPr bwMode="auto">
          <a:xfrm>
            <a:off x="142672" y="1831218"/>
            <a:ext cx="4069287" cy="486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>
              <a:solidFill>
                <a:prstClr val="black"/>
              </a:solidFill>
            </a:endParaRPr>
          </a:p>
        </p:txBody>
      </p:sp>
      <p:pic>
        <p:nvPicPr>
          <p:cNvPr id="5123" name="Picture 3" descr="BIP Sąd Apelacyjny w Poznani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826322"/>
            <a:ext cx="4307925" cy="4818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155576" y="1832733"/>
            <a:ext cx="4047426" cy="732172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400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499992" y="1826323"/>
            <a:ext cx="4307926" cy="738582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400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620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1068"/>
          <a:stretch/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3347864" y="4293096"/>
            <a:ext cx="5796136" cy="1368152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4000" dirty="0" smtClean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Dobre praktyki</a:t>
            </a:r>
            <a:endParaRPr lang="pl-PL" sz="400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42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Uproszczenie menu nawigacyjnego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2009040"/>
            <a:ext cx="3131396" cy="440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217" r="77282"/>
          <a:stretch/>
        </p:blipFill>
        <p:spPr bwMode="auto">
          <a:xfrm>
            <a:off x="683568" y="1988840"/>
            <a:ext cx="2592288" cy="442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trzałka w prawo 2"/>
          <p:cNvSpPr/>
          <p:nvPr/>
        </p:nvSpPr>
        <p:spPr>
          <a:xfrm>
            <a:off x="3646196" y="3942629"/>
            <a:ext cx="978408" cy="68954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035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Szybki i łatwy dostęp do kluczowych informacji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6" y="1584948"/>
            <a:ext cx="9124117" cy="609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ostokąt 5"/>
          <p:cNvSpPr/>
          <p:nvPr/>
        </p:nvSpPr>
        <p:spPr>
          <a:xfrm>
            <a:off x="0" y="1616883"/>
            <a:ext cx="9144000" cy="1596093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400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0" y="3164614"/>
            <a:ext cx="2411760" cy="4512858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400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52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Estetyczny szablon graficzny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6490"/>
          <a:stretch/>
        </p:blipFill>
        <p:spPr bwMode="auto">
          <a:xfrm>
            <a:off x="0" y="1313849"/>
            <a:ext cx="9144000" cy="554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6454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 zapamiętania</a:t>
            </a: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pl-PL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pl-PL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Użyteczna strona internetowa</a:t>
            </a:r>
          </a:p>
          <a:p>
            <a:pPr marL="914354" indent="-914354">
              <a:buFont typeface="+mj-lt"/>
              <a:buAutoNum type="arabicPeriod"/>
            </a:pPr>
            <a:r>
              <a:rPr lang="pl-P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 </a:t>
            </a:r>
            <a: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  <a:t>intuicyjną nawigację</a:t>
            </a:r>
          </a:p>
          <a:p>
            <a:pPr marL="914354" indent="-914354">
              <a:buFont typeface="+mj-lt"/>
              <a:buAutoNum type="arabicPeriod"/>
            </a:pPr>
            <a: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  <a:t>Umożliwia szybkie i łatwe dotarcie do poszukiwanych informacji</a:t>
            </a:r>
          </a:p>
          <a:p>
            <a:pPr marL="914354" indent="-914354">
              <a:buFont typeface="+mj-lt"/>
              <a:buAutoNum type="arabicPeriod"/>
            </a:pPr>
            <a: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  <a:t>Jest zrozumiała – wiadomo, co można zrobić </a:t>
            </a:r>
            <a:b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  <a:t>za jej pomocą</a:t>
            </a:r>
          </a:p>
          <a:p>
            <a:pPr marL="914354" indent="-914354">
              <a:buFont typeface="+mj-lt"/>
              <a:buAutoNum type="arabicPeriod"/>
            </a:pPr>
            <a: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  <a:t>Chroni użytkowników przed popełnianiem błędów</a:t>
            </a:r>
          </a:p>
          <a:p>
            <a:pPr marL="914354" indent="-914354">
              <a:buFont typeface="+mj-lt"/>
              <a:buAutoNum type="arabicPeriod"/>
            </a:pPr>
            <a:r>
              <a:rPr lang="pl-PL" dirty="0">
                <a:latin typeface="Tahoma" pitchFamily="34" charset="0"/>
                <a:ea typeface="Tahoma" pitchFamily="34" charset="0"/>
                <a:cs typeface="Tahoma" pitchFamily="34" charset="0"/>
              </a:rPr>
              <a:t>Oszczędza czas i pamięć użytkownika</a:t>
            </a:r>
          </a:p>
          <a:p>
            <a:pPr marL="0" indent="0">
              <a:buNone/>
            </a:pPr>
            <a:endParaRPr lang="pl-P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925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Strony internetowe polskich sądów powinny przede wszystkim </a:t>
            </a:r>
            <a:r>
              <a:rPr lang="pl-PL" sz="3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odpowiadać na potrzeby zwykłych obywateli oraz umożliwić im załatwienie spraw przy poszanowaniu ich czasu. </a:t>
            </a:r>
          </a:p>
        </p:txBody>
      </p:sp>
    </p:spTree>
    <p:extLst>
      <p:ext uri="{BB962C8B-B14F-4D97-AF65-F5344CB8AC3E}">
        <p14:creationId xmlns="" xmlns:p14="http://schemas.microsoft.com/office/powerpoint/2010/main" val="69682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/>
          <a:lstStyle/>
          <a:p>
            <a:r>
              <a:rPr lang="pl-PL" b="1" dirty="0" smtClean="0"/>
              <a:t>Kategoria: Sądy Okręgowe</a:t>
            </a:r>
            <a:endParaRPr lang="pl-PL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03848" y="1700808"/>
            <a:ext cx="2780930" cy="4525963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>Miejsce X </a:t>
            </a:r>
            <a:br>
              <a:rPr lang="pl-PL" sz="3200" b="1" dirty="0" smtClean="0"/>
            </a:br>
            <a:r>
              <a:rPr lang="pl-PL" sz="2800" b="1" dirty="0" smtClean="0"/>
              <a:t>Sąd Okręgowy w Szczecinie - 43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989138"/>
            <a:ext cx="8631238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908720"/>
            <a:ext cx="9540552" cy="1143000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Miejsce X </a:t>
            </a:r>
            <a:br>
              <a:rPr lang="pl-PL" sz="2800" b="1" dirty="0" smtClean="0"/>
            </a:br>
            <a:r>
              <a:rPr lang="pl-PL" sz="2800" b="1" dirty="0" smtClean="0"/>
              <a:t>Sąd Okręgowy w Lublinie - 43 </a:t>
            </a:r>
            <a:r>
              <a:rPr lang="pl-PL" sz="2800" b="1" dirty="0" smtClean="0"/>
              <a:t>pkt.</a:t>
            </a:r>
            <a:r>
              <a:rPr lang="pl-PL" sz="2800" dirty="0" smtClean="0"/>
              <a:t> 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16832"/>
            <a:ext cx="7488832" cy="428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908720"/>
            <a:ext cx="9144000" cy="1143000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Miejsce X </a:t>
            </a:r>
            <a:br>
              <a:rPr lang="pl-PL" sz="2800" b="1" dirty="0" smtClean="0"/>
            </a:br>
            <a:r>
              <a:rPr lang="pl-PL" sz="2800" b="1" dirty="0" smtClean="0"/>
              <a:t>Sąd Okręgowy w Zielonej Górze - 43 </a:t>
            </a:r>
            <a:r>
              <a:rPr lang="pl-PL" sz="2800" b="1" dirty="0" smtClean="0"/>
              <a:t>pkt.</a:t>
            </a:r>
            <a:r>
              <a:rPr lang="pl-PL" sz="2800" dirty="0" smtClean="0"/>
              <a:t> 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8199437" cy="432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1143000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Miejsce X</a:t>
            </a:r>
            <a:br>
              <a:rPr lang="pl-PL" sz="2800" b="1" dirty="0" smtClean="0"/>
            </a:br>
            <a:r>
              <a:rPr lang="pl-PL" sz="2800" b="1" dirty="0" smtClean="0"/>
              <a:t>Sąd Okręgowy w Siedlcach - 43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72816"/>
            <a:ext cx="789776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IX</a:t>
            </a:r>
            <a:br>
              <a:rPr lang="pl-PL" sz="2800" b="1" dirty="0" smtClean="0"/>
            </a:br>
            <a:r>
              <a:rPr lang="pl-PL" sz="2800" b="1" dirty="0" smtClean="0"/>
              <a:t>Sąd Okręgowy w Jeleniej Górze – 43,5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16832"/>
            <a:ext cx="8229600" cy="445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686800" cy="1143000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Miejsce VIII</a:t>
            </a:r>
            <a:br>
              <a:rPr lang="pl-PL" sz="2800" b="1" dirty="0" smtClean="0"/>
            </a:br>
            <a:r>
              <a:rPr lang="pl-PL" sz="2800" b="1" dirty="0" smtClean="0"/>
              <a:t>Sąd Okręgowy w Białymstoku - 44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81110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VII</a:t>
            </a:r>
            <a:br>
              <a:rPr lang="pl-PL" sz="2800" b="1" dirty="0" smtClean="0"/>
            </a:br>
            <a:r>
              <a:rPr lang="pl-PL" sz="2800" b="1" dirty="0" smtClean="0"/>
              <a:t>Sąd Okręgowy w Częstochowie - 44,5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7638753" cy="435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VI</a:t>
            </a:r>
            <a:br>
              <a:rPr lang="pl-PL" sz="2800" b="1" dirty="0" smtClean="0"/>
            </a:br>
            <a:r>
              <a:rPr lang="pl-PL" sz="2800" b="1" dirty="0" smtClean="0"/>
              <a:t>Sąd Okręgowy w Gorzowie - 45,5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7456315" cy="4381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VI</a:t>
            </a:r>
            <a:br>
              <a:rPr lang="pl-PL" sz="2800" b="1" dirty="0" smtClean="0"/>
            </a:br>
            <a:r>
              <a:rPr lang="pl-PL" sz="2800" b="1" dirty="0" smtClean="0"/>
              <a:t>Sąd Okręgowy we Wrocławiu – 45,5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7944170" cy="440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VI</a:t>
            </a:r>
            <a:br>
              <a:rPr lang="pl-PL" sz="2800" b="1" dirty="0" smtClean="0"/>
            </a:br>
            <a:r>
              <a:rPr lang="pl-PL" sz="2800" b="1" dirty="0" smtClean="0"/>
              <a:t>Sąd Okręgowy w Opolu – 45,5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8035972" cy="445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V</a:t>
            </a:r>
            <a:br>
              <a:rPr lang="pl-PL" sz="2800" b="1" dirty="0" smtClean="0"/>
            </a:br>
            <a:r>
              <a:rPr lang="pl-PL" sz="2800" b="1" dirty="0" smtClean="0"/>
              <a:t>Sąd Okręgowy w Rzeszowie - 46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8229600" cy="432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V</a:t>
            </a:r>
            <a:br>
              <a:rPr lang="pl-PL" sz="2800" b="1" dirty="0" smtClean="0"/>
            </a:br>
            <a:r>
              <a:rPr lang="pl-PL" sz="2800" b="1" dirty="0" smtClean="0"/>
              <a:t>Sąd Okręgowy w Słupsku - 46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76605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IV</a:t>
            </a:r>
            <a:br>
              <a:rPr lang="pl-PL" sz="2800" b="1" dirty="0" smtClean="0"/>
            </a:br>
            <a:r>
              <a:rPr lang="pl-PL" sz="2800" b="1" dirty="0" smtClean="0"/>
              <a:t>Sąd Okręgowy w Przemyślu – 46,5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8229600" cy="438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III</a:t>
            </a:r>
            <a:br>
              <a:rPr lang="pl-PL" sz="2800" b="1" dirty="0" smtClean="0"/>
            </a:br>
            <a:r>
              <a:rPr lang="pl-PL" sz="2800" b="1" dirty="0" smtClean="0"/>
              <a:t>Sąd Okręgowy w Legnicy - 47,5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7991737" cy="440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II</a:t>
            </a:r>
            <a:br>
              <a:rPr lang="pl-PL" sz="2800" b="1" dirty="0" smtClean="0"/>
            </a:br>
            <a:r>
              <a:rPr lang="pl-PL" sz="2800" b="1" dirty="0" smtClean="0"/>
              <a:t>Sąd Okręgowy w Bielsku Białej – 49 </a:t>
            </a:r>
            <a:r>
              <a:rPr lang="pl-PL" sz="2800" b="1" dirty="0" smtClean="0"/>
              <a:t>pkt.</a:t>
            </a:r>
            <a:endParaRPr lang="pl-PL" sz="2800" b="1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8219256" cy="444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</a:t>
            </a:r>
            <a:br>
              <a:rPr lang="pl-PL" sz="2800" b="1" dirty="0" smtClean="0"/>
            </a:br>
            <a:r>
              <a:rPr lang="pl-PL" sz="2800" b="1" dirty="0" smtClean="0"/>
              <a:t>Sąd Okręgowy w Sieradzu - 51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7912421" cy="437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Kategoria: Sądy Apelacyjne</a:t>
            </a:r>
            <a:endParaRPr lang="pl-PL" sz="28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81535" y="1600200"/>
            <a:ext cx="2780930" cy="4525963"/>
          </a:xfrm>
          <a:noFill/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III</a:t>
            </a:r>
            <a:br>
              <a:rPr lang="pl-PL" sz="2800" b="1" dirty="0" smtClean="0"/>
            </a:br>
            <a:r>
              <a:rPr lang="pl-PL" sz="2800" b="1" dirty="0" smtClean="0"/>
              <a:t>Sąd Apelacyjny w Lublinie – 47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7817446" cy="442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III</a:t>
            </a:r>
            <a:br>
              <a:rPr lang="pl-PL" sz="2800" b="1" dirty="0" smtClean="0"/>
            </a:br>
            <a:r>
              <a:rPr lang="pl-PL" sz="2800" b="1" dirty="0" smtClean="0"/>
              <a:t>Sąd Apelacyjny w Szczecinie – 47 </a:t>
            </a:r>
            <a:r>
              <a:rPr lang="pl-PL" sz="2800" b="1" dirty="0" smtClean="0"/>
              <a:t>pkt. </a:t>
            </a:r>
            <a:endParaRPr lang="pl-PL" sz="2800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8040056" cy="4459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100" b="1" dirty="0" smtClean="0"/>
              <a:t>Miejsce II</a:t>
            </a:r>
            <a:br>
              <a:rPr lang="pl-PL" sz="3100" b="1" dirty="0" smtClean="0"/>
            </a:br>
            <a:r>
              <a:rPr lang="pl-PL" sz="3100" b="1" dirty="0" smtClean="0"/>
              <a:t>Sąd Apelacyjny we Wrocławiu - 50 </a:t>
            </a:r>
            <a:r>
              <a:rPr lang="pl-PL" sz="3100" b="1" dirty="0" smtClean="0"/>
              <a:t>pkt. </a:t>
            </a:r>
            <a:r>
              <a:rPr lang="pl-PL" b="1" dirty="0" smtClean="0"/>
              <a:t/>
            </a:r>
            <a:br>
              <a:rPr lang="pl-PL" b="1" dirty="0" smtClean="0"/>
            </a:br>
            <a:endParaRPr lang="pl-PL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803162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Miejsce I</a:t>
            </a:r>
            <a:br>
              <a:rPr lang="pl-PL" sz="2800" b="1" dirty="0" smtClean="0"/>
            </a:br>
            <a:r>
              <a:rPr lang="pl-PL" sz="2800" b="1" dirty="0" smtClean="0"/>
              <a:t>Sąd Apelacyjny w Katowicach - 53,5 </a:t>
            </a:r>
            <a:r>
              <a:rPr lang="pl-PL" sz="2800" b="1" dirty="0" smtClean="0"/>
              <a:t>pkt.</a:t>
            </a:r>
            <a:endParaRPr lang="pl-PL" sz="28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857" y="1763245"/>
            <a:ext cx="7779559" cy="436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 descr="C:\Users\martak\Desktop\FOR_logotypy_es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118100" cy="6477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052736"/>
            <a:ext cx="2025335" cy="281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356992"/>
            <a:ext cx="2072050" cy="294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24744"/>
            <a:ext cx="2026881" cy="284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3212976"/>
            <a:ext cx="2181485" cy="3094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400</Words>
  <Application>Microsoft Office PowerPoint</Application>
  <PresentationFormat>Pokaz na ekranie (4:3)</PresentationFormat>
  <Paragraphs>101</Paragraphs>
  <Slides>47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47</vt:i4>
      </vt:variant>
    </vt:vector>
  </HeadingPairs>
  <TitlesOfParts>
    <vt:vector size="49" baseType="lpstr">
      <vt:lpstr>Motyw pakietu Office</vt:lpstr>
      <vt:lpstr>1_Motyw pakietu Office</vt:lpstr>
      <vt:lpstr>e-sądy po polsku   IV EDYCJA   Badanie i ranking stron internetowych sądów okręgowych  i apelacyjnych oraz Sądu Najwyższego i Trybunału Konstytucyjnego 3 kwietnia 2012 r.</vt:lpstr>
      <vt:lpstr>Slajd 2</vt:lpstr>
      <vt:lpstr>Metodologia badania</vt:lpstr>
      <vt:lpstr>Metodologia badania</vt:lpstr>
      <vt:lpstr>Serwis internetowy Trybunału Konstytucyjnego</vt:lpstr>
      <vt:lpstr>Slajd 6</vt:lpstr>
      <vt:lpstr>Sąd Najwyższy</vt:lpstr>
      <vt:lpstr>Slajd 8</vt:lpstr>
      <vt:lpstr>Slajd 9</vt:lpstr>
      <vt:lpstr>Slajd 10</vt:lpstr>
      <vt:lpstr>Ocena techniczna</vt:lpstr>
      <vt:lpstr>Kryteria oceny użyteczności</vt:lpstr>
      <vt:lpstr>Kryteria oceny dostępności</vt:lpstr>
      <vt:lpstr>E-sądy 2011</vt:lpstr>
      <vt:lpstr>Slajd 15</vt:lpstr>
      <vt:lpstr>Nieintuicyjne grupowanie informacji</vt:lpstr>
      <vt:lpstr>Nadmiernie rozbudowana  struktura i nawigacja serwisu</vt:lpstr>
      <vt:lpstr>Nieefektywne wykorzystanie przestrzeni na stronie głównej</vt:lpstr>
      <vt:lpstr>Slajd 19</vt:lpstr>
      <vt:lpstr>Uproszczenie menu nawigacyjnego</vt:lpstr>
      <vt:lpstr>Szybki i łatwy dostęp do kluczowych informacji</vt:lpstr>
      <vt:lpstr>Estetyczny szablon graficzny</vt:lpstr>
      <vt:lpstr>Do zapamiętania</vt:lpstr>
      <vt:lpstr>Slajd 24</vt:lpstr>
      <vt:lpstr>Kategoria: Sądy Okręgowe</vt:lpstr>
      <vt:lpstr>Miejsce X  Sąd Okręgowy w Szczecinie - 43 pkt.</vt:lpstr>
      <vt:lpstr>Miejsce X  Sąd Okręgowy w Lublinie - 43 pkt. </vt:lpstr>
      <vt:lpstr>Miejsce X  Sąd Okręgowy w Zielonej Górze - 43 pkt. </vt:lpstr>
      <vt:lpstr>Miejsce X Sąd Okręgowy w Siedlcach - 43 pkt.</vt:lpstr>
      <vt:lpstr>Miejsce IX Sąd Okręgowy w Jeleniej Górze – 43,5 pkt.</vt:lpstr>
      <vt:lpstr>Miejsce VIII Sąd Okręgowy w Białymstoku - 44 pkt.</vt:lpstr>
      <vt:lpstr>Miejsce VII Sąd Okręgowy w Częstochowie - 44,5 pkt.</vt:lpstr>
      <vt:lpstr>Miejsce VI Sąd Okręgowy w Gorzowie - 45,5 pkt.</vt:lpstr>
      <vt:lpstr>Miejsce VI Sąd Okręgowy we Wrocławiu – 45,5 pkt.</vt:lpstr>
      <vt:lpstr>Miejsce VI Sąd Okręgowy w Opolu – 45,5 pkt.</vt:lpstr>
      <vt:lpstr>Miejsce V Sąd Okręgowy w Rzeszowie - 46 pkt. </vt:lpstr>
      <vt:lpstr>Miejsce V Sąd Okręgowy w Słupsku - 46 pkt. </vt:lpstr>
      <vt:lpstr>Miejsce IV Sąd Okręgowy w Przemyślu – 46,5 pkt. </vt:lpstr>
      <vt:lpstr>Miejsce III Sąd Okręgowy w Legnicy - 47,5 pkt. </vt:lpstr>
      <vt:lpstr>Miejsce II Sąd Okręgowy w Bielsku Białej – 49 pkt.</vt:lpstr>
      <vt:lpstr>Miejsce I Sąd Okręgowy w Sieradzu - 51 pkt. </vt:lpstr>
      <vt:lpstr>Kategoria: Sądy Apelacyjne</vt:lpstr>
      <vt:lpstr>Miejsce III Sąd Apelacyjny w Lublinie – 47 pkt. </vt:lpstr>
      <vt:lpstr>Miejsce III Sąd Apelacyjny w Szczecinie – 47 pkt. </vt:lpstr>
      <vt:lpstr>Miejsce II Sąd Apelacyjny we Wrocławiu - 50 pkt.  </vt:lpstr>
      <vt:lpstr>Miejsce I Sąd Apelacyjny w Katowicach - 53,5 pkt.</vt:lpstr>
      <vt:lpstr>Slajd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Mateusz Sabat</dc:creator>
  <cp:lastModifiedBy>martak</cp:lastModifiedBy>
  <cp:revision>15</cp:revision>
  <dcterms:created xsi:type="dcterms:W3CDTF">2012-03-23T13:15:56Z</dcterms:created>
  <dcterms:modified xsi:type="dcterms:W3CDTF">2012-04-02T12:32:11Z</dcterms:modified>
</cp:coreProperties>
</file>