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80" r:id="rId4"/>
    <p:sldId id="295" r:id="rId5"/>
    <p:sldId id="293" r:id="rId6"/>
    <p:sldId id="279" r:id="rId7"/>
    <p:sldId id="296" r:id="rId8"/>
    <p:sldId id="297" r:id="rId9"/>
    <p:sldId id="287" r:id="rId10"/>
    <p:sldId id="282" r:id="rId11"/>
    <p:sldId id="283" r:id="rId12"/>
    <p:sldId id="289" r:id="rId13"/>
    <p:sldId id="288" r:id="rId14"/>
    <p:sldId id="301" r:id="rId15"/>
    <p:sldId id="302" r:id="rId16"/>
    <p:sldId id="315"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294" r:id="rId30"/>
    <p:sldId id="299" r:id="rId31"/>
    <p:sldId id="300" r:id="rId32"/>
  </p:sldIdLst>
  <p:sldSz cx="9144000" cy="6858000" type="screen4x3"/>
  <p:notesSz cx="7102475" cy="10234613"/>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2316" y="-84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Users\al\Documents\FOR\skok%20na%20OFE\strategia%20zarzadzania%20dlugie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pl-PL"/>
  <c:chart>
    <c:title>
      <c:tx>
        <c:rich>
          <a:bodyPr/>
          <a:lstStyle/>
          <a:p>
            <a:pPr>
              <a:defRPr sz="1200"/>
            </a:pPr>
            <a:r>
              <a:rPr lang="pl-PL" sz="1200"/>
              <a:t>Prognozowane</a:t>
            </a:r>
            <a:r>
              <a:rPr lang="pl-PL" sz="1200" baseline="0"/>
              <a:t> zmiany długu publicznego (met. unijna)</a:t>
            </a:r>
            <a:endParaRPr lang="pl-PL" sz="1200"/>
          </a:p>
        </c:rich>
      </c:tx>
      <c:layout/>
      <c:overlay val="1"/>
    </c:title>
    <c:plotArea>
      <c:layout>
        <c:manualLayout>
          <c:layoutTarget val="inner"/>
          <c:xMode val="edge"/>
          <c:yMode val="edge"/>
          <c:x val="7.0545529280291869E-2"/>
          <c:y val="0.12323387679146762"/>
          <c:w val="0.56160683014133861"/>
          <c:h val="0.83304945283857867"/>
        </c:manualLayout>
      </c:layout>
      <c:barChart>
        <c:barDir val="col"/>
        <c:grouping val="clustered"/>
        <c:ser>
          <c:idx val="0"/>
          <c:order val="0"/>
          <c:tx>
            <c:strRef>
              <c:f>poprawiony!$J$16</c:f>
              <c:strCache>
                <c:ptCount val="1"/>
                <c:pt idx="0">
                  <c:v>Strategia zarządzania długiem publicznym z 2012 r.</c:v>
                </c:pt>
              </c:strCache>
            </c:strRef>
          </c:tx>
          <c:spPr>
            <a:solidFill>
              <a:schemeClr val="bg1">
                <a:lumMod val="50000"/>
              </a:schemeClr>
            </a:solidFill>
          </c:spPr>
          <c:dLbls>
            <c:dLbl>
              <c:idx val="3"/>
              <c:layout>
                <c:manualLayout>
                  <c:x val="-2.6101141924959388E-2"/>
                  <c:y val="-1.1494252873563218E-2"/>
                </c:manualLayout>
              </c:layout>
              <c:dLblPos val="outEnd"/>
              <c:showVal val="1"/>
              <c:extLst>
                <c:ext xmlns:c15="http://schemas.microsoft.com/office/drawing/2012/chart" uri="{CE6537A1-D6FC-4f65-9D91-7224C49458BB}"/>
              </c:extLst>
            </c:dLbl>
            <c:spPr>
              <a:noFill/>
              <a:ln>
                <a:noFill/>
              </a:ln>
              <a:effectLst/>
            </c:spPr>
            <c:txPr>
              <a:bodyPr/>
              <a:lstStyle/>
              <a:p>
                <a:pPr>
                  <a:defRPr sz="1000"/>
                </a:pPr>
                <a:endParaRPr lang="pl-PL"/>
              </a:p>
            </c:txPr>
            <c:dLblPos val="outEnd"/>
            <c:showVal val="1"/>
            <c:extLst>
              <c:ext xmlns:c15="http://schemas.microsoft.com/office/drawing/2012/chart" uri="{CE6537A1-D6FC-4f65-9D91-7224C49458BB}">
                <c15:showLeaderLines val="0"/>
              </c:ext>
            </c:extLst>
          </c:dLbls>
          <c:cat>
            <c:numRef>
              <c:f>poprawiony!$K$15:$N$15</c:f>
              <c:numCache>
                <c:formatCode>General</c:formatCode>
                <c:ptCount val="4"/>
                <c:pt idx="0" formatCode="0">
                  <c:v>2013</c:v>
                </c:pt>
                <c:pt idx="1">
                  <c:v>2014</c:v>
                </c:pt>
                <c:pt idx="2">
                  <c:v>2015</c:v>
                </c:pt>
                <c:pt idx="3">
                  <c:v>2016</c:v>
                </c:pt>
              </c:numCache>
            </c:numRef>
          </c:cat>
          <c:val>
            <c:numRef>
              <c:f>poprawiony!$K$16:$N$16</c:f>
              <c:numCache>
                <c:formatCode>0.0%</c:formatCode>
                <c:ptCount val="4"/>
                <c:pt idx="0">
                  <c:v>-1.0000000000000044E-2</c:v>
                </c:pt>
                <c:pt idx="1">
                  <c:v>-1.1000000000000058E-2</c:v>
                </c:pt>
                <c:pt idx="2">
                  <c:v>-6.000000000000027E-3</c:v>
                </c:pt>
                <c:pt idx="3">
                  <c:v>-8.0000000000000227E-3</c:v>
                </c:pt>
              </c:numCache>
            </c:numRef>
          </c:val>
        </c:ser>
        <c:ser>
          <c:idx val="1"/>
          <c:order val="1"/>
          <c:tx>
            <c:strRef>
              <c:f>poprawiony!$J$17</c:f>
              <c:strCache>
                <c:ptCount val="1"/>
                <c:pt idx="0">
                  <c:v>Strategia zarządzania długiem publicznym z 2013 r.</c:v>
                </c:pt>
              </c:strCache>
            </c:strRef>
          </c:tx>
          <c:spPr>
            <a:solidFill>
              <a:schemeClr val="accent1">
                <a:lumMod val="60000"/>
                <a:lumOff val="40000"/>
              </a:schemeClr>
            </a:solidFill>
          </c:spPr>
          <c:dLbls>
            <c:dLbl>
              <c:idx val="0"/>
              <c:layout>
                <c:manualLayout>
                  <c:x val="1.7400761283306237E-2"/>
                  <c:y val="3.8314176245210752E-3"/>
                </c:manualLayout>
              </c:layout>
              <c:dLblPos val="outEnd"/>
              <c:showVal val="1"/>
              <c:extLst>
                <c:ext xmlns:c15="http://schemas.microsoft.com/office/drawing/2012/chart" uri="{CE6537A1-D6FC-4f65-9D91-7224C49458BB}"/>
              </c:extLst>
            </c:dLbl>
            <c:dLbl>
              <c:idx val="3"/>
              <c:layout>
                <c:manualLayout>
                  <c:x val="0"/>
                  <c:y val="-1.9157088122605363E-2"/>
                </c:manualLayout>
              </c:layout>
              <c:dLblPos val="outEnd"/>
              <c:showVal val="1"/>
              <c:extLst>
                <c:ext xmlns:c15="http://schemas.microsoft.com/office/drawing/2012/chart" uri="{CE6537A1-D6FC-4f65-9D91-7224C49458BB}"/>
              </c:extLst>
            </c:dLbl>
            <c:spPr>
              <a:noFill/>
              <a:ln>
                <a:noFill/>
              </a:ln>
              <a:effectLst/>
            </c:spPr>
            <c:txPr>
              <a:bodyPr/>
              <a:lstStyle/>
              <a:p>
                <a:pPr>
                  <a:defRPr sz="1000"/>
                </a:pPr>
                <a:endParaRPr lang="pl-PL"/>
              </a:p>
            </c:txPr>
            <c:dLblPos val="outEnd"/>
            <c:showVal val="1"/>
            <c:extLst>
              <c:ext xmlns:c15="http://schemas.microsoft.com/office/drawing/2012/chart" uri="{CE6537A1-D6FC-4f65-9D91-7224C49458BB}">
                <c15:showLeaderLines val="0"/>
              </c:ext>
            </c:extLst>
          </c:dLbls>
          <c:cat>
            <c:numRef>
              <c:f>poprawiony!$K$15:$N$15</c:f>
              <c:numCache>
                <c:formatCode>General</c:formatCode>
                <c:ptCount val="4"/>
                <c:pt idx="0" formatCode="0">
                  <c:v>2013</c:v>
                </c:pt>
                <c:pt idx="1">
                  <c:v>2014</c:v>
                </c:pt>
                <c:pt idx="2">
                  <c:v>2015</c:v>
                </c:pt>
                <c:pt idx="3">
                  <c:v>2016</c:v>
                </c:pt>
              </c:numCache>
            </c:numRef>
          </c:cat>
          <c:val>
            <c:numRef>
              <c:f>poprawiony!$K$17:$N$17</c:f>
              <c:numCache>
                <c:formatCode>0.0%</c:formatCode>
                <c:ptCount val="4"/>
                <c:pt idx="0">
                  <c:v>2.3999999999999907E-2</c:v>
                </c:pt>
                <c:pt idx="1">
                  <c:v>-8.1000000000000044E-2</c:v>
                </c:pt>
                <c:pt idx="2">
                  <c:v>1.2000000000000021E-2</c:v>
                </c:pt>
                <c:pt idx="3">
                  <c:v>-3.0000000000000135E-3</c:v>
                </c:pt>
              </c:numCache>
            </c:numRef>
          </c:val>
        </c:ser>
        <c:ser>
          <c:idx val="2"/>
          <c:order val="2"/>
          <c:tx>
            <c:strRef>
              <c:f>poprawiony!$J$18</c:f>
              <c:strCache>
                <c:ptCount val="1"/>
                <c:pt idx="0">
                  <c:v>Strategia zarządzania długiem publicznym z 2013 r. bez efektu zmian w OFE</c:v>
                </c:pt>
              </c:strCache>
            </c:strRef>
          </c:tx>
          <c:spPr>
            <a:solidFill>
              <a:schemeClr val="tx2">
                <a:lumMod val="50000"/>
              </a:schemeClr>
            </a:solidFill>
          </c:spPr>
          <c:dLbls>
            <c:dLbl>
              <c:idx val="0"/>
              <c:delete val="1"/>
              <c:extLst>
                <c:ext xmlns:c15="http://schemas.microsoft.com/office/drawing/2012/chart" uri="{CE6537A1-D6FC-4f65-9D91-7224C49458BB}"/>
              </c:extLst>
            </c:dLbl>
            <c:spPr>
              <a:noFill/>
              <a:ln>
                <a:noFill/>
              </a:ln>
              <a:effectLst/>
            </c:spPr>
            <c:txPr>
              <a:bodyPr/>
              <a:lstStyle/>
              <a:p>
                <a:pPr>
                  <a:defRPr sz="1000"/>
                </a:pPr>
                <a:endParaRPr lang="pl-PL"/>
              </a:p>
            </c:txPr>
            <c:dLblPos val="outEnd"/>
            <c:showVal val="1"/>
            <c:extLst>
              <c:ext xmlns:c15="http://schemas.microsoft.com/office/drawing/2012/chart" uri="{CE6537A1-D6FC-4f65-9D91-7224C49458BB}">
                <c15:showLeaderLines val="0"/>
              </c:ext>
            </c:extLst>
          </c:dLbls>
          <c:cat>
            <c:numRef>
              <c:f>poprawiony!$K$15:$N$15</c:f>
              <c:numCache>
                <c:formatCode>General</c:formatCode>
                <c:ptCount val="4"/>
                <c:pt idx="0" formatCode="0">
                  <c:v>2013</c:v>
                </c:pt>
                <c:pt idx="1">
                  <c:v>2014</c:v>
                </c:pt>
                <c:pt idx="2">
                  <c:v>2015</c:v>
                </c:pt>
                <c:pt idx="3">
                  <c:v>2016</c:v>
                </c:pt>
              </c:numCache>
            </c:numRef>
          </c:cat>
          <c:val>
            <c:numRef>
              <c:f>poprawiony!$K$18:$N$18</c:f>
              <c:numCache>
                <c:formatCode>0.0%</c:formatCode>
                <c:ptCount val="4"/>
                <c:pt idx="0">
                  <c:v>2.3999999999999907E-2</c:v>
                </c:pt>
                <c:pt idx="1">
                  <c:v>1.1000000000000086E-2</c:v>
                </c:pt>
                <c:pt idx="2">
                  <c:v>1.8000000000000061E-2</c:v>
                </c:pt>
                <c:pt idx="3">
                  <c:v>2.9999999999999992E-3</c:v>
                </c:pt>
              </c:numCache>
            </c:numRef>
          </c:val>
        </c:ser>
        <c:dLbls>
          <c:showVal val="1"/>
        </c:dLbls>
        <c:axId val="221513216"/>
        <c:axId val="221514752"/>
      </c:barChart>
      <c:catAx>
        <c:axId val="221513216"/>
        <c:scaling>
          <c:orientation val="minMax"/>
        </c:scaling>
        <c:axPos val="b"/>
        <c:numFmt formatCode="0" sourceLinked="1"/>
        <c:tickLblPos val="nextTo"/>
        <c:crossAx val="221514752"/>
        <c:crosses val="autoZero"/>
        <c:auto val="1"/>
        <c:lblAlgn val="ctr"/>
        <c:lblOffset val="100"/>
      </c:catAx>
      <c:valAx>
        <c:axId val="221514752"/>
        <c:scaling>
          <c:orientation val="minMax"/>
          <c:max val="3.0000000000000082E-2"/>
          <c:min val="-9.0000000000000066E-2"/>
        </c:scaling>
        <c:axPos val="l"/>
        <c:numFmt formatCode="0%" sourceLinked="0"/>
        <c:tickLblPos val="nextTo"/>
        <c:crossAx val="221513216"/>
        <c:crosses val="autoZero"/>
        <c:crossBetween val="between"/>
        <c:majorUnit val="3.0000000000000082E-2"/>
      </c:valAx>
    </c:plotArea>
    <c:legend>
      <c:legendPos val="r"/>
      <c:layout/>
      <c:txPr>
        <a:bodyPr/>
        <a:lstStyle/>
        <a:p>
          <a:pPr>
            <a:defRPr sz="1000" b="0"/>
          </a:pPr>
          <a:endParaRPr lang="pl-PL"/>
        </a:p>
      </c:txPr>
    </c:legend>
    <c:plotVisOnly val="1"/>
    <c:dispBlanksAs val="gap"/>
  </c:chart>
  <c:spPr>
    <a:ln>
      <a:noFill/>
    </a:ln>
  </c:spPr>
  <c:txPr>
    <a:bodyPr/>
    <a:lstStyle/>
    <a:p>
      <a:pPr>
        <a:defRPr sz="1050" b="1"/>
      </a:pPr>
      <a:endParaRPr lang="pl-PL"/>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0.29853</cdr:x>
      <cdr:y>0.36207</cdr:y>
    </cdr:from>
    <cdr:to>
      <cdr:x>0.33768</cdr:x>
      <cdr:y>0.85632</cdr:y>
    </cdr:to>
    <cdr:sp macro="" textlink="">
      <cdr:nvSpPr>
        <cdr:cNvPr id="2" name="pole tekstowe 1"/>
        <cdr:cNvSpPr txBox="1"/>
      </cdr:nvSpPr>
      <cdr:spPr>
        <a:xfrm xmlns:a="http://schemas.openxmlformats.org/drawingml/2006/main" rot="5400000">
          <a:off x="1038226" y="1905000"/>
          <a:ext cx="16383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pl-PL" sz="1050"/>
            <a:t>Efekt nacjonalizacji</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8CF736E2-0500-429D-89BD-D8DDE3DEE829}" type="datetimeFigureOut">
              <a:rPr lang="pl-PL" smtClean="0"/>
              <a:pPr/>
              <a:t>2014-05-08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B3874D0-1B9F-4283-8149-AF4EC529861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F736E2-0500-429D-89BD-D8DDE3DEE829}" type="datetimeFigureOut">
              <a:rPr lang="pl-PL" smtClean="0"/>
              <a:pPr/>
              <a:t>2014-05-08</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874D0-1B9F-4283-8149-AF4EC529861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967087"/>
            <a:ext cx="7772400" cy="1470025"/>
          </a:xfrm>
        </p:spPr>
        <p:txBody>
          <a:bodyPr>
            <a:normAutofit fontScale="90000"/>
          </a:bodyPr>
          <a:lstStyle/>
          <a:p>
            <a:r>
              <a:rPr lang="pl-PL" dirty="0" smtClean="0"/>
              <a:t>Ukryty dług</a:t>
            </a:r>
            <a:br>
              <a:rPr lang="pl-PL" dirty="0" smtClean="0"/>
            </a:br>
            <a:r>
              <a:rPr lang="pl-PL" dirty="0" smtClean="0"/>
              <a:t> na liczniku długu publicznego</a:t>
            </a:r>
            <a:br>
              <a:rPr lang="pl-PL" dirty="0" smtClean="0"/>
            </a:br>
            <a:r>
              <a:rPr lang="pl-PL" dirty="0" smtClean="0"/>
              <a:t/>
            </a:r>
            <a:br>
              <a:rPr lang="pl-PL" dirty="0" smtClean="0"/>
            </a:br>
            <a:r>
              <a:rPr lang="pl-PL" sz="3100" dirty="0" smtClean="0"/>
              <a:t>10 V 2014 </a:t>
            </a:r>
            <a:r>
              <a:rPr lang="pl-PL" sz="3100" dirty="0" smtClean="0"/>
              <a:t/>
            </a:r>
            <a:br>
              <a:rPr lang="pl-PL" sz="3100" dirty="0" smtClean="0"/>
            </a:br>
            <a:r>
              <a:rPr lang="pl-PL" sz="3100" dirty="0" smtClean="0"/>
              <a:t>Aleksander Łaszek</a:t>
            </a:r>
            <a:endParaRPr lang="pl-PL" sz="31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4269024" y="116632"/>
            <a:ext cx="3975384" cy="830997"/>
          </a:xfrm>
          <a:prstGeom prst="rect">
            <a:avLst/>
          </a:prstGeom>
        </p:spPr>
        <p:txBody>
          <a:bodyPr wrap="none">
            <a:spAutoFit/>
          </a:bodyPr>
          <a:lstStyle/>
          <a:p>
            <a:pPr algn="ctr"/>
            <a:r>
              <a:rPr lang="pl-PL" sz="2400" b="1" dirty="0" smtClean="0">
                <a:solidFill>
                  <a:schemeClr val="bg1"/>
                </a:solidFill>
              </a:rPr>
              <a:t>Ukryty dług</a:t>
            </a:r>
            <a:br>
              <a:rPr lang="pl-PL" sz="2400" b="1" dirty="0" smtClean="0">
                <a:solidFill>
                  <a:schemeClr val="bg1"/>
                </a:solidFill>
              </a:rPr>
            </a:br>
            <a:r>
              <a:rPr lang="pl-PL" sz="2400" b="1" dirty="0" smtClean="0">
                <a:solidFill>
                  <a:schemeClr val="bg1"/>
                </a:solidFill>
              </a:rPr>
              <a:t> na liczniku długu publicznego</a:t>
            </a:r>
          </a:p>
        </p:txBody>
      </p:sp>
      <p:sp>
        <p:nvSpPr>
          <p:cNvPr id="9" name="Prostokąt 8"/>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4" name="pole tekstowe 3"/>
          <p:cNvSpPr txBox="1"/>
          <p:nvPr/>
        </p:nvSpPr>
        <p:spPr>
          <a:xfrm>
            <a:off x="395536" y="2780928"/>
            <a:ext cx="8280920" cy="1477328"/>
          </a:xfrm>
          <a:prstGeom prst="rect">
            <a:avLst/>
          </a:prstGeom>
          <a:noFill/>
        </p:spPr>
        <p:txBody>
          <a:bodyPr wrap="square" rtlCol="0">
            <a:spAutoFit/>
          </a:bodyPr>
          <a:lstStyle/>
          <a:p>
            <a:pPr marL="342900" indent="-342900">
              <a:buAutoNum type="arabicPeriod"/>
            </a:pPr>
            <a:r>
              <a:rPr lang="pl-PL" dirty="0" smtClean="0"/>
              <a:t>Dlaczego dług ukryty jest ważny?</a:t>
            </a:r>
          </a:p>
          <a:p>
            <a:pPr marL="342900" indent="-342900">
              <a:buAutoNum type="arabicPeriod"/>
            </a:pPr>
            <a:r>
              <a:rPr lang="pl-PL" dirty="0" smtClean="0"/>
              <a:t>Zakres ukrytego długu, różne metodologie</a:t>
            </a:r>
          </a:p>
          <a:p>
            <a:pPr marL="342900" indent="-342900">
              <a:buAutoNum type="arabicPeriod"/>
            </a:pPr>
            <a:r>
              <a:rPr lang="pl-PL" dirty="0" smtClean="0"/>
              <a:t>Metodologia ESA 2010</a:t>
            </a:r>
          </a:p>
          <a:p>
            <a:pPr marL="342900" indent="-342900">
              <a:buAutoNum type="arabicPeriod"/>
            </a:pPr>
            <a:r>
              <a:rPr lang="pl-PL" dirty="0" smtClean="0"/>
              <a:t>Szacunki dla </a:t>
            </a:r>
            <a:r>
              <a:rPr lang="pl-PL" dirty="0" smtClean="0"/>
              <a:t>Polski</a:t>
            </a:r>
          </a:p>
          <a:p>
            <a:pPr marL="342900" indent="-342900">
              <a:buAutoNum type="arabicPeriod"/>
            </a:pPr>
            <a:r>
              <a:rPr lang="pl-PL" dirty="0" smtClean="0"/>
              <a:t>Ukryty dług publiczny w kontekście zmian w OFE</a:t>
            </a:r>
            <a:endParaRPr lang="pl-PL" dirty="0" smtClean="0"/>
          </a:p>
        </p:txBody>
      </p:sp>
      <p:sp>
        <p:nvSpPr>
          <p:cNvPr id="5" name="Prostokąt 4"/>
          <p:cNvSpPr/>
          <p:nvPr/>
        </p:nvSpPr>
        <p:spPr>
          <a:xfrm>
            <a:off x="331912" y="6453336"/>
            <a:ext cx="8748464" cy="307777"/>
          </a:xfrm>
          <a:prstGeom prst="rect">
            <a:avLst/>
          </a:prstGeom>
        </p:spPr>
        <p:txBody>
          <a:bodyPr wrap="square">
            <a:spAutoFit/>
          </a:bodyPr>
          <a:lstStyle/>
          <a:p>
            <a:r>
              <a:rPr lang="pl-PL" sz="1400" dirty="0" smtClean="0">
                <a:solidFill>
                  <a:schemeClr val="bg1"/>
                </a:solidFill>
              </a:rPr>
              <a:t>Dziękuję za pomoc w wyliczeniach Hubertowi </a:t>
            </a:r>
            <a:r>
              <a:rPr lang="pl-PL" sz="1400" dirty="0" err="1" smtClean="0">
                <a:solidFill>
                  <a:schemeClr val="bg1"/>
                </a:solidFill>
              </a:rPr>
              <a:t>Guzerze</a:t>
            </a:r>
            <a:r>
              <a:rPr lang="pl-PL" sz="1400" dirty="0" smtClean="0">
                <a:solidFill>
                  <a:schemeClr val="bg1"/>
                </a:solidFill>
              </a:rPr>
              <a:t>, Annie Lisowskiej oraz </a:t>
            </a:r>
            <a:r>
              <a:rPr lang="pl-PL" sz="1400" dirty="0" err="1" smtClean="0">
                <a:solidFill>
                  <a:schemeClr val="bg1"/>
                </a:solidFill>
              </a:rPr>
              <a:t>Sojni</a:t>
            </a:r>
            <a:r>
              <a:rPr lang="pl-PL" sz="1400" dirty="0" smtClean="0">
                <a:solidFill>
                  <a:schemeClr val="bg1"/>
                </a:solidFill>
              </a:rPr>
              <a:t> </a:t>
            </a:r>
            <a:r>
              <a:rPr lang="pl-PL" sz="1400" dirty="0" err="1" smtClean="0">
                <a:solidFill>
                  <a:schemeClr val="bg1"/>
                </a:solidFill>
              </a:rPr>
              <a:t>Wap</a:t>
            </a:r>
            <a:r>
              <a:rPr lang="pl-PL" sz="1400" dirty="0" smtClean="0">
                <a:solidFill>
                  <a:schemeClr val="bg1"/>
                </a:solidFill>
              </a:rPr>
              <a:t>.</a:t>
            </a:r>
            <a:endParaRPr lang="pl-PL" sz="14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3632548" y="260648"/>
            <a:ext cx="4842352" cy="461665"/>
          </a:xfrm>
          <a:prstGeom prst="rect">
            <a:avLst/>
          </a:prstGeom>
        </p:spPr>
        <p:txBody>
          <a:bodyPr wrap="none">
            <a:spAutoFit/>
          </a:bodyPr>
          <a:lstStyle/>
          <a:p>
            <a:pPr algn="ctr"/>
            <a:r>
              <a:rPr lang="pl-PL" sz="2400" b="1" dirty="0" smtClean="0">
                <a:solidFill>
                  <a:schemeClr val="bg1"/>
                </a:solidFill>
              </a:rPr>
              <a:t>1.1 Dlaczego ukryty dług jest ważny?</a:t>
            </a:r>
          </a:p>
        </p:txBody>
      </p:sp>
      <p:sp>
        <p:nvSpPr>
          <p:cNvPr id="8" name="Prostokąt 7"/>
          <p:cNvSpPr/>
          <p:nvPr/>
        </p:nvSpPr>
        <p:spPr>
          <a:xfrm>
            <a:off x="7596336" y="6433591"/>
            <a:ext cx="1331640"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2" name="pole tekstowe 11"/>
          <p:cNvSpPr txBox="1"/>
          <p:nvPr/>
        </p:nvSpPr>
        <p:spPr>
          <a:xfrm>
            <a:off x="395536" y="1692097"/>
            <a:ext cx="8280920" cy="584775"/>
          </a:xfrm>
          <a:prstGeom prst="rect">
            <a:avLst/>
          </a:prstGeom>
          <a:noFill/>
        </p:spPr>
        <p:txBody>
          <a:bodyPr wrap="square" rtlCol="0">
            <a:spAutoFit/>
          </a:bodyPr>
          <a:lstStyle/>
          <a:p>
            <a:pPr algn="just"/>
            <a:r>
              <a:rPr lang="pl-PL" sz="1600" b="1" dirty="0" smtClean="0"/>
              <a:t>Obszerna literatura empiryczna pokazuje, że od pewnego poziomu jawny długu publiczny zaczyna negatywnie wpływać na tempo wzrostu gospodarczego.</a:t>
            </a:r>
          </a:p>
        </p:txBody>
      </p:sp>
      <p:sp>
        <p:nvSpPr>
          <p:cNvPr id="13" name="pole tekstowe 12"/>
          <p:cNvSpPr txBox="1"/>
          <p:nvPr/>
        </p:nvSpPr>
        <p:spPr>
          <a:xfrm>
            <a:off x="395536" y="2564904"/>
            <a:ext cx="8280920" cy="584775"/>
          </a:xfrm>
          <a:prstGeom prst="rect">
            <a:avLst/>
          </a:prstGeom>
          <a:noFill/>
        </p:spPr>
        <p:txBody>
          <a:bodyPr wrap="square" rtlCol="0">
            <a:spAutoFit/>
          </a:bodyPr>
          <a:lstStyle/>
          <a:p>
            <a:pPr algn="just"/>
            <a:r>
              <a:rPr lang="pl-PL" sz="1600" b="1" dirty="0" smtClean="0"/>
              <a:t>Podobnie jest z ukrytym długiem publicznym – od pewnego poziomu może negatywnie wpływać na tempo wzrostu gospodarczego.</a:t>
            </a:r>
          </a:p>
        </p:txBody>
      </p:sp>
      <p:sp>
        <p:nvSpPr>
          <p:cNvPr id="14" name="pole tekstowe 13"/>
          <p:cNvSpPr txBox="1"/>
          <p:nvPr/>
        </p:nvSpPr>
        <p:spPr>
          <a:xfrm>
            <a:off x="395536" y="3420289"/>
            <a:ext cx="8280920" cy="830997"/>
          </a:xfrm>
          <a:prstGeom prst="rect">
            <a:avLst/>
          </a:prstGeom>
          <a:noFill/>
        </p:spPr>
        <p:txBody>
          <a:bodyPr wrap="square" rtlCol="0">
            <a:spAutoFit/>
          </a:bodyPr>
          <a:lstStyle/>
          <a:p>
            <a:pPr algn="just"/>
            <a:r>
              <a:rPr lang="pl-PL" sz="1600" b="1" dirty="0" smtClean="0"/>
              <a:t>Koszty obsługi ukrytego długu publicznego, czyli wypłata wcześniej przyznanych świadczeń, były jednym z czynników, które wydatnie przyczyniły się do ostatnich problemów m.in. Portugalii, Grecji czy Detroit.</a:t>
            </a:r>
          </a:p>
        </p:txBody>
      </p:sp>
      <p:sp>
        <p:nvSpPr>
          <p:cNvPr id="9" name="pole tekstowe 8"/>
          <p:cNvSpPr txBox="1"/>
          <p:nvPr/>
        </p:nvSpPr>
        <p:spPr>
          <a:xfrm>
            <a:off x="395536" y="4542219"/>
            <a:ext cx="8280920" cy="830997"/>
          </a:xfrm>
          <a:prstGeom prst="rect">
            <a:avLst/>
          </a:prstGeom>
          <a:noFill/>
        </p:spPr>
        <p:txBody>
          <a:bodyPr wrap="square" rtlCol="0">
            <a:spAutoFit/>
          </a:bodyPr>
          <a:lstStyle/>
          <a:p>
            <a:pPr algn="just"/>
            <a:r>
              <a:rPr lang="pl-PL" sz="1600" b="1" dirty="0" smtClean="0"/>
              <a:t>Dług ukryty powinien być znany obywatelom by razem z jawnym długiem stanowić przedmiot dyskursu publicznego, a decyzje dotyczące poziomu rzeczywistych zobowiązań państwa podlegały demokratycznej kontroli świadomych obywateli.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3632548" y="260648"/>
            <a:ext cx="4842352" cy="461665"/>
          </a:xfrm>
          <a:prstGeom prst="rect">
            <a:avLst/>
          </a:prstGeom>
        </p:spPr>
        <p:txBody>
          <a:bodyPr wrap="none">
            <a:spAutoFit/>
          </a:bodyPr>
          <a:lstStyle/>
          <a:p>
            <a:pPr algn="ctr"/>
            <a:r>
              <a:rPr lang="pl-PL" sz="2400" b="1" dirty="0" smtClean="0">
                <a:solidFill>
                  <a:schemeClr val="bg1"/>
                </a:solidFill>
              </a:rPr>
              <a:t>1.2 Dlaczego ukryty dług jest ważny?</a:t>
            </a:r>
          </a:p>
        </p:txBody>
      </p:sp>
      <p:sp>
        <p:nvSpPr>
          <p:cNvPr id="4" name="pole tekstowe 3"/>
          <p:cNvSpPr txBox="1"/>
          <p:nvPr/>
        </p:nvSpPr>
        <p:spPr>
          <a:xfrm>
            <a:off x="395536" y="1196752"/>
            <a:ext cx="8280920" cy="584775"/>
          </a:xfrm>
          <a:prstGeom prst="rect">
            <a:avLst/>
          </a:prstGeom>
          <a:noFill/>
        </p:spPr>
        <p:txBody>
          <a:bodyPr wrap="square" rtlCol="0">
            <a:spAutoFit/>
          </a:bodyPr>
          <a:lstStyle/>
          <a:p>
            <a:r>
              <a:rPr lang="pl-PL" sz="1600" b="1" dirty="0" smtClean="0"/>
              <a:t>wywłaszczeniem </a:t>
            </a:r>
            <a:r>
              <a:rPr lang="pl-PL" sz="1600" b="1" dirty="0" smtClean="0"/>
              <a:t>OFE z obligacji, co </a:t>
            </a:r>
            <a:r>
              <a:rPr lang="pl-PL" sz="1600" b="1" dirty="0" smtClean="0"/>
              <a:t>oznacza </a:t>
            </a:r>
            <a:r>
              <a:rPr lang="pl-PL" sz="1600" b="1" dirty="0" smtClean="0"/>
              <a:t>przejściowy spadek jawnego długu publicznego i wzrost długu ukrytego.  </a:t>
            </a:r>
          </a:p>
        </p:txBody>
      </p:sp>
      <p:sp>
        <p:nvSpPr>
          <p:cNvPr id="8" name="Prostokąt 7"/>
          <p:cNvSpPr/>
          <p:nvPr/>
        </p:nvSpPr>
        <p:spPr>
          <a:xfrm>
            <a:off x="7596336" y="6433591"/>
            <a:ext cx="1331640"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9" name="pole tekstowe 8"/>
          <p:cNvSpPr txBox="1"/>
          <p:nvPr/>
        </p:nvSpPr>
        <p:spPr>
          <a:xfrm>
            <a:off x="323528" y="2060848"/>
            <a:ext cx="8496944" cy="1631216"/>
          </a:xfrm>
          <a:prstGeom prst="rect">
            <a:avLst/>
          </a:prstGeom>
          <a:noFill/>
        </p:spPr>
        <p:txBody>
          <a:bodyPr wrap="square" rtlCol="0">
            <a:spAutoFit/>
          </a:bodyPr>
          <a:lstStyle/>
          <a:p>
            <a:r>
              <a:rPr lang="pl-PL" sz="1600" b="1" dirty="0" smtClean="0"/>
              <a:t>Scenariusz 1: wywłaszczenie OFE z obligacji</a:t>
            </a:r>
          </a:p>
          <a:p>
            <a:r>
              <a:rPr lang="pl-PL" sz="1600" b="1" dirty="0" smtClean="0"/>
              <a:t>jawny dług publiczny: </a:t>
            </a:r>
            <a:r>
              <a:rPr lang="pl-PL" sz="1600" dirty="0" smtClean="0"/>
              <a:t>przejściowy spadek (wywłaszczenie z obligacji), ale potem ponowny wzrost w skutek wolnego ograniczania wydatków (przejściowo lepsza sytuacja finansów publicznych zmniejsza presję na reformy, a nawet pozwala na wzrost niektórych wydatków)</a:t>
            </a:r>
          </a:p>
          <a:p>
            <a:r>
              <a:rPr lang="pl-PL" sz="1600" b="1" dirty="0" smtClean="0"/>
              <a:t>ukryty dług publiczny: </a:t>
            </a:r>
            <a:r>
              <a:rPr lang="pl-PL" sz="1600" dirty="0" smtClean="0"/>
              <a:t>wzrost (zapisy w ZUS w miejsce wywłaszczonych obligacji)</a:t>
            </a:r>
          </a:p>
          <a:p>
            <a:r>
              <a:rPr lang="pl-PL" sz="1600" b="1" dirty="0" smtClean="0"/>
              <a:t>wzrost gospodarczy: </a:t>
            </a:r>
            <a:r>
              <a:rPr lang="pl-PL" sz="1600" dirty="0" smtClean="0"/>
              <a:t>przy braku reform postępujące spowolnienie gospodarcze</a:t>
            </a:r>
            <a:endParaRPr lang="en-US" sz="1600" dirty="0"/>
          </a:p>
        </p:txBody>
      </p:sp>
      <p:sp>
        <p:nvSpPr>
          <p:cNvPr id="10" name="pole tekstowe 9"/>
          <p:cNvSpPr txBox="1"/>
          <p:nvPr/>
        </p:nvSpPr>
        <p:spPr>
          <a:xfrm>
            <a:off x="323528" y="3895888"/>
            <a:ext cx="8496944" cy="1569660"/>
          </a:xfrm>
          <a:prstGeom prst="rect">
            <a:avLst/>
          </a:prstGeom>
          <a:noFill/>
        </p:spPr>
        <p:txBody>
          <a:bodyPr wrap="square" rtlCol="0">
            <a:spAutoFit/>
          </a:bodyPr>
          <a:lstStyle/>
          <a:p>
            <a:r>
              <a:rPr lang="pl-PL" sz="1600" b="1" dirty="0" smtClean="0"/>
              <a:t>Scenariusz 2: kontynuacja budowy filara kapitałowego systemu emerytalnego</a:t>
            </a:r>
          </a:p>
          <a:p>
            <a:r>
              <a:rPr lang="pl-PL" sz="1600" b="1" dirty="0" smtClean="0"/>
              <a:t>jawny dług publiczny</a:t>
            </a:r>
            <a:r>
              <a:rPr lang="pl-PL" sz="1600" dirty="0" smtClean="0"/>
              <a:t>: unijny i konstytucyjny próg relacji długu do PKB (60%) wymusza redukcję wydatków i stabilizację relacji długu do PKB</a:t>
            </a:r>
          </a:p>
          <a:p>
            <a:r>
              <a:rPr lang="pl-PL" sz="1600" b="1" dirty="0" smtClean="0"/>
              <a:t>ukryty dług publiczny: </a:t>
            </a:r>
            <a:r>
              <a:rPr lang="pl-PL" sz="1600" dirty="0" smtClean="0"/>
              <a:t>brak zmian</a:t>
            </a:r>
          </a:p>
          <a:p>
            <a:r>
              <a:rPr lang="pl-PL" sz="1600" b="1" dirty="0" smtClean="0"/>
              <a:t>wzrost gospodarczy: </a:t>
            </a:r>
            <a:r>
              <a:rPr lang="pl-PL" sz="1600" dirty="0" smtClean="0"/>
              <a:t>jeżeli ograniczone zostają nieproduktywne wydatki publiczne, efektem będzie szybszy wzrost gospodarczy</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4316350" y="260648"/>
            <a:ext cx="3474734" cy="461665"/>
          </a:xfrm>
          <a:prstGeom prst="rect">
            <a:avLst/>
          </a:prstGeom>
        </p:spPr>
        <p:txBody>
          <a:bodyPr wrap="none">
            <a:spAutoFit/>
          </a:bodyPr>
          <a:lstStyle/>
          <a:p>
            <a:pPr algn="ctr"/>
            <a:r>
              <a:rPr lang="pl-PL" sz="2400" b="1" dirty="0" smtClean="0">
                <a:solidFill>
                  <a:schemeClr val="bg1"/>
                </a:solidFill>
              </a:rPr>
              <a:t>2.1 Zakres ukrytego długu</a:t>
            </a:r>
          </a:p>
        </p:txBody>
      </p:sp>
      <p:sp>
        <p:nvSpPr>
          <p:cNvPr id="4" name="pole tekstowe 3"/>
          <p:cNvSpPr txBox="1"/>
          <p:nvPr/>
        </p:nvSpPr>
        <p:spPr>
          <a:xfrm>
            <a:off x="395536" y="1196752"/>
            <a:ext cx="8280920" cy="1354217"/>
          </a:xfrm>
          <a:prstGeom prst="rect">
            <a:avLst/>
          </a:prstGeom>
          <a:noFill/>
        </p:spPr>
        <p:txBody>
          <a:bodyPr wrap="square" rtlCol="0">
            <a:spAutoFit/>
          </a:bodyPr>
          <a:lstStyle/>
          <a:p>
            <a:pPr marL="342900" indent="-342900">
              <a:buAutoNum type="arabicPeriod"/>
            </a:pPr>
            <a:r>
              <a:rPr lang="pl-PL" sz="1600" dirty="0" smtClean="0"/>
              <a:t>Różne podejścia:</a:t>
            </a:r>
            <a:br>
              <a:rPr lang="pl-PL" sz="1600" dirty="0" smtClean="0"/>
            </a:br>
            <a:r>
              <a:rPr lang="pl-PL" sz="1600" dirty="0" smtClean="0"/>
              <a:t>brutto (same zobowiązania), netto (przyszłe salda), uproszczone (stan kont w ZUS)</a:t>
            </a:r>
          </a:p>
          <a:p>
            <a:pPr marL="342900" indent="-342900">
              <a:buAutoNum type="arabicPeriod"/>
            </a:pPr>
            <a:r>
              <a:rPr lang="pl-PL" sz="1600" dirty="0" smtClean="0"/>
              <a:t>Co obejmuje:</a:t>
            </a:r>
            <a:br>
              <a:rPr lang="pl-PL" sz="1600" dirty="0" smtClean="0"/>
            </a:br>
            <a:r>
              <a:rPr lang="pl-PL" sz="1600" dirty="0" smtClean="0"/>
              <a:t>cały sektor finansów publicznych, system emerytalno-rentowy, system emerytalny </a:t>
            </a:r>
          </a:p>
          <a:p>
            <a:endParaRPr lang="pl-PL" sz="1600" dirty="0" smtClean="0"/>
          </a:p>
        </p:txBody>
      </p:sp>
      <p:pic>
        <p:nvPicPr>
          <p:cNvPr id="1026" name="Picture 2"/>
          <p:cNvPicPr>
            <a:picLocks noChangeAspect="1" noChangeArrowheads="1"/>
          </p:cNvPicPr>
          <p:nvPr/>
        </p:nvPicPr>
        <p:blipFill>
          <a:blip r:embed="rId2" cstate="print"/>
          <a:srcRect/>
          <a:stretch>
            <a:fillRect/>
          </a:stretch>
        </p:blipFill>
        <p:spPr bwMode="auto">
          <a:xfrm>
            <a:off x="971128" y="2708920"/>
            <a:ext cx="7417296" cy="3340323"/>
          </a:xfrm>
          <a:prstGeom prst="rect">
            <a:avLst/>
          </a:prstGeom>
          <a:noFill/>
          <a:ln w="9525">
            <a:noFill/>
            <a:miter lim="800000"/>
            <a:headEnd/>
            <a:tailEnd/>
          </a:ln>
        </p:spPr>
      </p:pic>
      <p:sp>
        <p:nvSpPr>
          <p:cNvPr id="6" name="Prostokąt 5"/>
          <p:cNvSpPr/>
          <p:nvPr/>
        </p:nvSpPr>
        <p:spPr>
          <a:xfrm>
            <a:off x="331912" y="6433591"/>
            <a:ext cx="8748464" cy="307777"/>
          </a:xfrm>
          <a:prstGeom prst="rect">
            <a:avLst/>
          </a:prstGeom>
        </p:spPr>
        <p:txBody>
          <a:bodyPr wrap="square">
            <a:spAutoFit/>
          </a:bodyPr>
          <a:lstStyle/>
          <a:p>
            <a:r>
              <a:rPr lang="pl-PL" sz="1400" i="1" dirty="0" smtClean="0">
                <a:solidFill>
                  <a:schemeClr val="bg1"/>
                </a:solidFill>
              </a:rPr>
              <a:t>Źródło: </a:t>
            </a:r>
            <a:r>
              <a:rPr lang="pl-PL" sz="1400" i="1" dirty="0" err="1" smtClean="0">
                <a:solidFill>
                  <a:schemeClr val="bg1"/>
                </a:solidFill>
              </a:rPr>
              <a:t>Eurostat</a:t>
            </a:r>
            <a:r>
              <a:rPr lang="pl-PL" sz="1400" i="1" dirty="0" smtClean="0">
                <a:solidFill>
                  <a:schemeClr val="bg1"/>
                </a:solidFill>
              </a:rPr>
              <a:t> (2011), </a:t>
            </a:r>
            <a:r>
              <a:rPr lang="en-US" sz="1400" i="1" dirty="0" smtClean="0">
                <a:solidFill>
                  <a:schemeClr val="bg1"/>
                </a:solidFill>
              </a:rPr>
              <a:t>Technical Compilation Guide for Pension</a:t>
            </a:r>
            <a:r>
              <a:rPr lang="pl-PL" sz="1400" i="1" dirty="0" smtClean="0">
                <a:solidFill>
                  <a:schemeClr val="bg1"/>
                </a:solidFill>
              </a:rPr>
              <a:t> </a:t>
            </a:r>
            <a:r>
              <a:rPr lang="en-US" sz="1400" i="1" dirty="0" smtClean="0">
                <a:solidFill>
                  <a:schemeClr val="bg1"/>
                </a:solidFill>
              </a:rPr>
              <a:t>Data in National Accounts</a:t>
            </a:r>
            <a:endParaRPr lang="pl-PL" sz="1400" i="1" dirty="0">
              <a:solidFill>
                <a:schemeClr val="bg1"/>
              </a:solidFill>
            </a:endParaRPr>
          </a:p>
        </p:txBody>
      </p:sp>
      <p:sp>
        <p:nvSpPr>
          <p:cNvPr id="8" name="Prostokąt 7"/>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4581807" y="260648"/>
            <a:ext cx="2943819" cy="461665"/>
          </a:xfrm>
          <a:prstGeom prst="rect">
            <a:avLst/>
          </a:prstGeom>
        </p:spPr>
        <p:txBody>
          <a:bodyPr wrap="none">
            <a:spAutoFit/>
          </a:bodyPr>
          <a:lstStyle/>
          <a:p>
            <a:pPr algn="ctr"/>
            <a:r>
              <a:rPr lang="pl-PL" sz="2400" b="1" dirty="0" smtClean="0">
                <a:solidFill>
                  <a:schemeClr val="bg1"/>
                </a:solidFill>
              </a:rPr>
              <a:t>2.2 Horyzont czasowy</a:t>
            </a:r>
          </a:p>
        </p:txBody>
      </p:sp>
      <p:pic>
        <p:nvPicPr>
          <p:cNvPr id="2050" name="Picture 2"/>
          <p:cNvPicPr>
            <a:picLocks noChangeAspect="1" noChangeArrowheads="1"/>
          </p:cNvPicPr>
          <p:nvPr/>
        </p:nvPicPr>
        <p:blipFill>
          <a:blip r:embed="rId2" cstate="print"/>
          <a:srcRect/>
          <a:stretch>
            <a:fillRect/>
          </a:stretch>
        </p:blipFill>
        <p:spPr bwMode="auto">
          <a:xfrm>
            <a:off x="1187624" y="980728"/>
            <a:ext cx="6660232" cy="3775880"/>
          </a:xfrm>
          <a:prstGeom prst="rect">
            <a:avLst/>
          </a:prstGeom>
          <a:noFill/>
          <a:ln w="9525">
            <a:noFill/>
            <a:miter lim="800000"/>
            <a:headEnd/>
            <a:tailEnd/>
          </a:ln>
        </p:spPr>
      </p:pic>
      <p:sp>
        <p:nvSpPr>
          <p:cNvPr id="8" name="pole tekstowe 7"/>
          <p:cNvSpPr txBox="1"/>
          <p:nvPr/>
        </p:nvSpPr>
        <p:spPr>
          <a:xfrm>
            <a:off x="251520" y="4780890"/>
            <a:ext cx="8712968" cy="1600438"/>
          </a:xfrm>
          <a:prstGeom prst="rect">
            <a:avLst/>
          </a:prstGeom>
          <a:noFill/>
        </p:spPr>
        <p:txBody>
          <a:bodyPr wrap="square" rtlCol="0">
            <a:spAutoFit/>
          </a:bodyPr>
          <a:lstStyle/>
          <a:p>
            <a:r>
              <a:rPr lang="pl-PL" sz="1400" b="1" dirty="0" smtClean="0"/>
              <a:t>A: wypłaty emerytur już przyznanych</a:t>
            </a:r>
          </a:p>
          <a:p>
            <a:r>
              <a:rPr lang="pl-PL" sz="1400" b="1" dirty="0" smtClean="0"/>
              <a:t>B: wypłaty przyszłych emerytur, dla osób które obecnie są ubezpieczone w ZUS, na podstawie ich dotychczasowych składek (w Polsce:  aktualny stan kont w ZUS)</a:t>
            </a:r>
          </a:p>
          <a:p>
            <a:r>
              <a:rPr lang="pl-PL" sz="1400" dirty="0" smtClean="0"/>
              <a:t>C: wypłaty przyszłych emerytur, dla osób które obecnie są ubezpieczone w ZUS, na podstawie ich dotychczasowych oraz prognozowanych składek (w Polsce: prognozowany stan kont w ZUS w momencie przejścia na emeryturę)</a:t>
            </a:r>
          </a:p>
          <a:p>
            <a:r>
              <a:rPr lang="pl-PL" sz="1400" dirty="0" smtClean="0"/>
              <a:t>D: wypłaty przyszłych emerytur dla osób które już są ubezpieczone oraz tych, które w przyszłości wejdą do systemu (nieskończony horyzont czasowy) </a:t>
            </a:r>
            <a:endParaRPr lang="en-US" sz="1400" dirty="0"/>
          </a:p>
        </p:txBody>
      </p:sp>
      <p:sp>
        <p:nvSpPr>
          <p:cNvPr id="10" name="Prostokąt 9"/>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2" name="Prostokąt 11"/>
          <p:cNvSpPr/>
          <p:nvPr/>
        </p:nvSpPr>
        <p:spPr>
          <a:xfrm>
            <a:off x="331912" y="6433591"/>
            <a:ext cx="8748464" cy="307777"/>
          </a:xfrm>
          <a:prstGeom prst="rect">
            <a:avLst/>
          </a:prstGeom>
        </p:spPr>
        <p:txBody>
          <a:bodyPr wrap="square">
            <a:spAutoFit/>
          </a:bodyPr>
          <a:lstStyle/>
          <a:p>
            <a:r>
              <a:rPr lang="pl-PL" sz="1400" i="1" dirty="0" smtClean="0">
                <a:solidFill>
                  <a:schemeClr val="bg1"/>
                </a:solidFill>
              </a:rPr>
              <a:t>Źródło: </a:t>
            </a:r>
            <a:r>
              <a:rPr lang="pl-PL" sz="1400" i="1" dirty="0" err="1" smtClean="0">
                <a:solidFill>
                  <a:schemeClr val="bg1"/>
                </a:solidFill>
              </a:rPr>
              <a:t>Eurostat</a:t>
            </a:r>
            <a:r>
              <a:rPr lang="pl-PL" sz="1400" i="1" dirty="0" smtClean="0">
                <a:solidFill>
                  <a:schemeClr val="bg1"/>
                </a:solidFill>
              </a:rPr>
              <a:t> (2011), </a:t>
            </a:r>
            <a:r>
              <a:rPr lang="en-US" sz="1400" i="1" dirty="0" smtClean="0">
                <a:solidFill>
                  <a:schemeClr val="bg1"/>
                </a:solidFill>
              </a:rPr>
              <a:t>Technical Compilation Guide for Pension</a:t>
            </a:r>
            <a:r>
              <a:rPr lang="pl-PL" sz="1400" i="1" dirty="0" smtClean="0">
                <a:solidFill>
                  <a:schemeClr val="bg1"/>
                </a:solidFill>
              </a:rPr>
              <a:t> </a:t>
            </a:r>
            <a:r>
              <a:rPr lang="en-US" sz="1400" i="1" dirty="0" smtClean="0">
                <a:solidFill>
                  <a:schemeClr val="bg1"/>
                </a:solidFill>
              </a:rPr>
              <a:t>Data in National Accounts</a:t>
            </a:r>
            <a:endParaRPr lang="pl-PL" sz="1400" i="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4863651" y="260648"/>
            <a:ext cx="2380139" cy="461665"/>
          </a:xfrm>
          <a:prstGeom prst="rect">
            <a:avLst/>
          </a:prstGeom>
        </p:spPr>
        <p:txBody>
          <a:bodyPr wrap="none">
            <a:spAutoFit/>
          </a:bodyPr>
          <a:lstStyle/>
          <a:p>
            <a:pPr algn="ctr"/>
            <a:r>
              <a:rPr lang="pl-PL" sz="2400" b="1" dirty="0" smtClean="0">
                <a:solidFill>
                  <a:schemeClr val="bg1"/>
                </a:solidFill>
              </a:rPr>
              <a:t>Przykład Niemiec</a:t>
            </a:r>
            <a:endParaRPr lang="pl-PL" sz="2400" b="1" dirty="0" smtClean="0">
              <a:solidFill>
                <a:schemeClr val="bg1"/>
              </a:solidFill>
            </a:endParaRPr>
          </a:p>
        </p:txBody>
      </p:sp>
      <p:sp>
        <p:nvSpPr>
          <p:cNvPr id="10" name="Prostokąt 9"/>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2" name="Prostokąt 11"/>
          <p:cNvSpPr/>
          <p:nvPr/>
        </p:nvSpPr>
        <p:spPr>
          <a:xfrm>
            <a:off x="331912" y="6433591"/>
            <a:ext cx="8748464" cy="307777"/>
          </a:xfrm>
          <a:prstGeom prst="rect">
            <a:avLst/>
          </a:prstGeom>
        </p:spPr>
        <p:txBody>
          <a:bodyPr wrap="square">
            <a:spAutoFit/>
          </a:bodyPr>
          <a:lstStyle/>
          <a:p>
            <a:r>
              <a:rPr lang="pl-PL" sz="1400" i="1" dirty="0" smtClean="0">
                <a:solidFill>
                  <a:schemeClr val="bg1"/>
                </a:solidFill>
              </a:rPr>
              <a:t>Źródło: </a:t>
            </a:r>
            <a:r>
              <a:rPr lang="pl-PL" sz="1400" i="1" dirty="0" err="1" smtClean="0">
                <a:solidFill>
                  <a:schemeClr val="bg1"/>
                </a:solidFill>
              </a:rPr>
              <a:t>Eurostat</a:t>
            </a:r>
            <a:r>
              <a:rPr lang="pl-PL" sz="1400" i="1" dirty="0" smtClean="0">
                <a:solidFill>
                  <a:schemeClr val="bg1"/>
                </a:solidFill>
              </a:rPr>
              <a:t> (2011), </a:t>
            </a:r>
            <a:r>
              <a:rPr lang="en-US" sz="1400" i="1" dirty="0" smtClean="0">
                <a:solidFill>
                  <a:schemeClr val="bg1"/>
                </a:solidFill>
              </a:rPr>
              <a:t>Technical Compilation Guide for Pension</a:t>
            </a:r>
            <a:r>
              <a:rPr lang="pl-PL" sz="1400" i="1" dirty="0" smtClean="0">
                <a:solidFill>
                  <a:schemeClr val="bg1"/>
                </a:solidFill>
              </a:rPr>
              <a:t> </a:t>
            </a:r>
            <a:r>
              <a:rPr lang="en-US" sz="1400" i="1" dirty="0" smtClean="0">
                <a:solidFill>
                  <a:schemeClr val="bg1"/>
                </a:solidFill>
              </a:rPr>
              <a:t>Data in National Accounts</a:t>
            </a:r>
            <a:endParaRPr lang="pl-PL" sz="1400" i="1" dirty="0">
              <a:solidFill>
                <a:schemeClr val="bg1"/>
              </a:solidFill>
            </a:endParaRPr>
          </a:p>
        </p:txBody>
      </p:sp>
      <p:pic>
        <p:nvPicPr>
          <p:cNvPr id="1026" name="Picture 2"/>
          <p:cNvPicPr>
            <a:picLocks noChangeAspect="1" noChangeArrowheads="1"/>
          </p:cNvPicPr>
          <p:nvPr/>
        </p:nvPicPr>
        <p:blipFill>
          <a:blip r:embed="rId2" cstate="print"/>
          <a:srcRect/>
          <a:stretch>
            <a:fillRect/>
          </a:stretch>
        </p:blipFill>
        <p:spPr bwMode="auto">
          <a:xfrm>
            <a:off x="1763688" y="1043005"/>
            <a:ext cx="5904656" cy="52663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4805176" y="260648"/>
            <a:ext cx="2497094" cy="461665"/>
          </a:xfrm>
          <a:prstGeom prst="rect">
            <a:avLst/>
          </a:prstGeom>
        </p:spPr>
        <p:txBody>
          <a:bodyPr wrap="none">
            <a:spAutoFit/>
          </a:bodyPr>
          <a:lstStyle/>
          <a:p>
            <a:pPr algn="ctr"/>
            <a:r>
              <a:rPr lang="pl-PL" sz="2400" b="1" dirty="0" smtClean="0">
                <a:solidFill>
                  <a:schemeClr val="bg1"/>
                </a:solidFill>
              </a:rPr>
              <a:t>2.3 Dlaczego ADL?</a:t>
            </a:r>
            <a:endParaRPr lang="pl-PL" sz="2400" b="1" dirty="0" smtClean="0">
              <a:solidFill>
                <a:schemeClr val="bg1"/>
              </a:solidFill>
            </a:endParaRPr>
          </a:p>
        </p:txBody>
      </p:sp>
      <p:sp>
        <p:nvSpPr>
          <p:cNvPr id="10" name="Prostokąt 9"/>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2" name="Prostokąt 11"/>
          <p:cNvSpPr/>
          <p:nvPr/>
        </p:nvSpPr>
        <p:spPr>
          <a:xfrm>
            <a:off x="331912" y="6433591"/>
            <a:ext cx="8748464" cy="307777"/>
          </a:xfrm>
          <a:prstGeom prst="rect">
            <a:avLst/>
          </a:prstGeom>
        </p:spPr>
        <p:txBody>
          <a:bodyPr wrap="square">
            <a:spAutoFit/>
          </a:bodyPr>
          <a:lstStyle/>
          <a:p>
            <a:r>
              <a:rPr lang="pl-PL" sz="1400" i="1" dirty="0" smtClean="0">
                <a:solidFill>
                  <a:schemeClr val="bg1"/>
                </a:solidFill>
              </a:rPr>
              <a:t>Źródło: </a:t>
            </a:r>
            <a:r>
              <a:rPr lang="pl-PL" sz="1400" i="1" dirty="0" err="1" smtClean="0">
                <a:solidFill>
                  <a:schemeClr val="bg1"/>
                </a:solidFill>
              </a:rPr>
              <a:t>Eurostat</a:t>
            </a:r>
            <a:r>
              <a:rPr lang="pl-PL" sz="1400" i="1" dirty="0" smtClean="0">
                <a:solidFill>
                  <a:schemeClr val="bg1"/>
                </a:solidFill>
              </a:rPr>
              <a:t> (2011), </a:t>
            </a:r>
            <a:r>
              <a:rPr lang="en-US" sz="1400" i="1" dirty="0" smtClean="0">
                <a:solidFill>
                  <a:schemeClr val="bg1"/>
                </a:solidFill>
              </a:rPr>
              <a:t>Technical Compilation Guide for Pension</a:t>
            </a:r>
            <a:r>
              <a:rPr lang="pl-PL" sz="1400" i="1" dirty="0" smtClean="0">
                <a:solidFill>
                  <a:schemeClr val="bg1"/>
                </a:solidFill>
              </a:rPr>
              <a:t> </a:t>
            </a:r>
            <a:r>
              <a:rPr lang="en-US" sz="1400" i="1" dirty="0" smtClean="0">
                <a:solidFill>
                  <a:schemeClr val="bg1"/>
                </a:solidFill>
              </a:rPr>
              <a:t>Data in National Accounts</a:t>
            </a:r>
            <a:endParaRPr lang="pl-PL" sz="1400" i="1" dirty="0">
              <a:solidFill>
                <a:schemeClr val="bg1"/>
              </a:solidFill>
            </a:endParaRPr>
          </a:p>
        </p:txBody>
      </p:sp>
      <p:sp>
        <p:nvSpPr>
          <p:cNvPr id="6" name="pole tekstowe 5"/>
          <p:cNvSpPr txBox="1"/>
          <p:nvPr/>
        </p:nvSpPr>
        <p:spPr>
          <a:xfrm>
            <a:off x="683568" y="1268760"/>
            <a:ext cx="7992888" cy="2585323"/>
          </a:xfrm>
          <a:prstGeom prst="rect">
            <a:avLst/>
          </a:prstGeom>
          <a:noFill/>
        </p:spPr>
        <p:txBody>
          <a:bodyPr wrap="square" rtlCol="0">
            <a:spAutoFit/>
          </a:bodyPr>
          <a:lstStyle/>
          <a:p>
            <a:r>
              <a:rPr lang="pl-PL" dirty="0" smtClean="0"/>
              <a:t>Podejście analogiczne do jawnego długu brutto.</a:t>
            </a:r>
          </a:p>
          <a:p>
            <a:endParaRPr lang="pl-PL" dirty="0" smtClean="0"/>
          </a:p>
          <a:p>
            <a:r>
              <a:rPr lang="pl-PL" dirty="0" smtClean="0"/>
              <a:t>Obligacja:</a:t>
            </a:r>
          </a:p>
          <a:p>
            <a:r>
              <a:rPr lang="pl-PL" dirty="0" smtClean="0"/>
              <a:t>Inwestor wpłaca pieniądze do Skarbu Państwa, w zamian za co państwo zobowiązuje się do strumienia wypłat w przyszłości.</a:t>
            </a:r>
          </a:p>
          <a:p>
            <a:endParaRPr lang="pl-PL" dirty="0" smtClean="0"/>
          </a:p>
          <a:p>
            <a:r>
              <a:rPr lang="pl-PL" dirty="0" smtClean="0"/>
              <a:t>ZUS:</a:t>
            </a:r>
          </a:p>
          <a:p>
            <a:r>
              <a:rPr lang="pl-PL" dirty="0" smtClean="0"/>
              <a:t>Ubezpieczony </a:t>
            </a:r>
            <a:r>
              <a:rPr lang="pl-PL" dirty="0" smtClean="0"/>
              <a:t>wpłaca pieniądze do </a:t>
            </a:r>
            <a:r>
              <a:rPr lang="pl-PL" dirty="0" smtClean="0"/>
              <a:t>ZUS, </a:t>
            </a:r>
            <a:r>
              <a:rPr lang="pl-PL" dirty="0" smtClean="0"/>
              <a:t>w zamian za co państwo zobowiązuje się do strumienia wypłat w przyszłości.</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4421634" y="260648"/>
            <a:ext cx="3518207" cy="461665"/>
          </a:xfrm>
          <a:prstGeom prst="rect">
            <a:avLst/>
          </a:prstGeom>
        </p:spPr>
        <p:txBody>
          <a:bodyPr wrap="none">
            <a:spAutoFit/>
          </a:bodyPr>
          <a:lstStyle/>
          <a:p>
            <a:pPr algn="ctr"/>
            <a:r>
              <a:rPr lang="pl-PL" sz="2400" b="1" dirty="0" smtClean="0">
                <a:solidFill>
                  <a:schemeClr val="bg1"/>
                </a:solidFill>
              </a:rPr>
              <a:t>3.1 Metodologia ESA 2010</a:t>
            </a:r>
            <a:endParaRPr lang="en-US" sz="2400" b="1" dirty="0">
              <a:solidFill>
                <a:schemeClr val="bg1"/>
              </a:solidFill>
            </a:endParaRPr>
          </a:p>
        </p:txBody>
      </p:sp>
      <p:pic>
        <p:nvPicPr>
          <p:cNvPr id="9218" name="Picture 2"/>
          <p:cNvPicPr>
            <a:picLocks noChangeAspect="1" noChangeArrowheads="1"/>
          </p:cNvPicPr>
          <p:nvPr/>
        </p:nvPicPr>
        <p:blipFill>
          <a:blip r:embed="rId2" cstate="print"/>
          <a:srcRect/>
          <a:stretch>
            <a:fillRect/>
          </a:stretch>
        </p:blipFill>
        <p:spPr bwMode="auto">
          <a:xfrm>
            <a:off x="0" y="980728"/>
            <a:ext cx="9174578" cy="4182021"/>
          </a:xfrm>
          <a:prstGeom prst="rect">
            <a:avLst/>
          </a:prstGeom>
          <a:noFill/>
          <a:ln w="9525">
            <a:noFill/>
            <a:miter lim="800000"/>
            <a:headEnd/>
            <a:tailEnd/>
          </a:ln>
        </p:spPr>
      </p:pic>
      <p:sp>
        <p:nvSpPr>
          <p:cNvPr id="9" name="pole tekstowe 8"/>
          <p:cNvSpPr txBox="1"/>
          <p:nvPr/>
        </p:nvSpPr>
        <p:spPr>
          <a:xfrm>
            <a:off x="323528" y="5229200"/>
            <a:ext cx="8640960" cy="1107996"/>
          </a:xfrm>
          <a:prstGeom prst="rect">
            <a:avLst/>
          </a:prstGeom>
          <a:noFill/>
        </p:spPr>
        <p:txBody>
          <a:bodyPr wrap="square" rtlCol="0">
            <a:spAutoFit/>
          </a:bodyPr>
          <a:lstStyle/>
          <a:p>
            <a:r>
              <a:rPr lang="pl-PL" sz="1600" dirty="0" smtClean="0"/>
              <a:t>Szacowanie ukrytego długu odbywa się w dwóch krokach:</a:t>
            </a:r>
          </a:p>
          <a:p>
            <a:pPr marL="342900" indent="-342900">
              <a:buAutoNum type="arabicParenR"/>
            </a:pPr>
            <a:r>
              <a:rPr lang="pl-PL" sz="1600" dirty="0" smtClean="0"/>
              <a:t>Oszacowanie przeciętnej wartości zobowiązań wobec mężczyzn i kobiet urodzonych w poszczególnych latach</a:t>
            </a:r>
          </a:p>
          <a:p>
            <a:pPr marL="342900" indent="-342900">
              <a:buAutoNum type="arabicParenR"/>
            </a:pPr>
            <a:r>
              <a:rPr lang="pl-PL" sz="1600" dirty="0" smtClean="0"/>
              <a:t>Wymnożenie przeciętnych zobowiązań przez strukturę demograficzną</a:t>
            </a:r>
            <a:endParaRPr lang="en-US" sz="1600" dirty="0"/>
          </a:p>
        </p:txBody>
      </p:sp>
      <p:sp>
        <p:nvSpPr>
          <p:cNvPr id="10" name="Prostokąt 9"/>
          <p:cNvSpPr/>
          <p:nvPr/>
        </p:nvSpPr>
        <p:spPr>
          <a:xfrm>
            <a:off x="331912" y="6433591"/>
            <a:ext cx="8748464" cy="307777"/>
          </a:xfrm>
          <a:prstGeom prst="rect">
            <a:avLst/>
          </a:prstGeom>
        </p:spPr>
        <p:txBody>
          <a:bodyPr wrap="square">
            <a:spAutoFit/>
          </a:bodyPr>
          <a:lstStyle/>
          <a:p>
            <a:r>
              <a:rPr lang="pl-PL" sz="1400" i="1" dirty="0" smtClean="0">
                <a:solidFill>
                  <a:schemeClr val="bg1"/>
                </a:solidFill>
              </a:rPr>
              <a:t>Źródło: </a:t>
            </a:r>
            <a:r>
              <a:rPr lang="pl-PL" sz="1400" i="1" dirty="0" err="1" smtClean="0">
                <a:solidFill>
                  <a:schemeClr val="bg1"/>
                </a:solidFill>
              </a:rPr>
              <a:t>Eurostat</a:t>
            </a:r>
            <a:r>
              <a:rPr lang="pl-PL" sz="1400" i="1" dirty="0" smtClean="0">
                <a:solidFill>
                  <a:schemeClr val="bg1"/>
                </a:solidFill>
              </a:rPr>
              <a:t> (2011), </a:t>
            </a:r>
            <a:r>
              <a:rPr lang="en-US" sz="1400" i="1" dirty="0" smtClean="0">
                <a:solidFill>
                  <a:schemeClr val="bg1"/>
                </a:solidFill>
              </a:rPr>
              <a:t>Technical Compilation Guide for Pension</a:t>
            </a:r>
            <a:r>
              <a:rPr lang="pl-PL" sz="1400" i="1" dirty="0" smtClean="0">
                <a:solidFill>
                  <a:schemeClr val="bg1"/>
                </a:solidFill>
              </a:rPr>
              <a:t> </a:t>
            </a:r>
            <a:r>
              <a:rPr lang="en-US" sz="1400" i="1" dirty="0" smtClean="0">
                <a:solidFill>
                  <a:schemeClr val="bg1"/>
                </a:solidFill>
              </a:rPr>
              <a:t>Data in National Accounts</a:t>
            </a:r>
            <a:endParaRPr lang="pl-PL" sz="1400" i="1" dirty="0">
              <a:solidFill>
                <a:schemeClr val="bg1"/>
              </a:solidFill>
            </a:endParaRPr>
          </a:p>
        </p:txBody>
      </p:sp>
      <p:sp>
        <p:nvSpPr>
          <p:cNvPr id="11" name="Prostokąt 10"/>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p:cNvSpPr/>
          <p:nvPr/>
        </p:nvSpPr>
        <p:spPr>
          <a:xfrm>
            <a:off x="3493704" y="260648"/>
            <a:ext cx="5374100" cy="461665"/>
          </a:xfrm>
          <a:prstGeom prst="rect">
            <a:avLst/>
          </a:prstGeom>
        </p:spPr>
        <p:txBody>
          <a:bodyPr wrap="none">
            <a:spAutoFit/>
          </a:bodyPr>
          <a:lstStyle/>
          <a:p>
            <a:pPr algn="ctr"/>
            <a:r>
              <a:rPr lang="pl-PL" sz="2400" b="1" dirty="0" smtClean="0">
                <a:solidFill>
                  <a:schemeClr val="bg1"/>
                </a:solidFill>
              </a:rPr>
              <a:t>3.2 Szacowanie przeciętnych zobowiązań</a:t>
            </a:r>
            <a:endParaRPr lang="en-US" sz="2400" b="1" dirty="0">
              <a:solidFill>
                <a:schemeClr val="bg1"/>
              </a:solidFill>
            </a:endParaRPr>
          </a:p>
        </p:txBody>
      </p:sp>
      <p:sp>
        <p:nvSpPr>
          <p:cNvPr id="9" name="pole tekstowe 8"/>
          <p:cNvSpPr txBox="1"/>
          <p:nvPr/>
        </p:nvSpPr>
        <p:spPr>
          <a:xfrm>
            <a:off x="467544" y="1412776"/>
            <a:ext cx="8136904" cy="4708981"/>
          </a:xfrm>
          <a:prstGeom prst="rect">
            <a:avLst/>
          </a:prstGeom>
          <a:noFill/>
        </p:spPr>
        <p:txBody>
          <a:bodyPr wrap="square" rtlCol="0">
            <a:spAutoFit/>
          </a:bodyPr>
          <a:lstStyle/>
          <a:p>
            <a:r>
              <a:rPr lang="pl-PL" sz="1600" b="1" dirty="0" smtClean="0"/>
              <a:t>W przypadku obecnych emerytów:</a:t>
            </a:r>
          </a:p>
          <a:p>
            <a:pPr marL="342900" indent="-342900">
              <a:buAutoNum type="arabicParenR"/>
            </a:pPr>
            <a:r>
              <a:rPr lang="pl-PL" sz="1600" dirty="0" smtClean="0"/>
              <a:t>Wartość przeciętnej emerytury w kolejnych latach jest waloryzowana zgodnie ze scenariuszem AWG*</a:t>
            </a:r>
          </a:p>
          <a:p>
            <a:pPr marL="342900" indent="-342900">
              <a:buAutoNum type="arabicParenR"/>
            </a:pPr>
            <a:r>
              <a:rPr lang="pl-PL" sz="1600" dirty="0" smtClean="0"/>
              <a:t>Obliczone jest prawdopodobieństwo pobierania emerytury w kolejnych latach (prawdopodobieństwo dożycia)</a:t>
            </a:r>
          </a:p>
          <a:p>
            <a:pPr marL="342900" indent="-342900">
              <a:buAutoNum type="arabicParenR"/>
            </a:pPr>
            <a:r>
              <a:rPr lang="pl-PL" sz="1600" dirty="0" smtClean="0"/>
              <a:t>Przyszłe wypłaty emerytur zostają zdyskontowane na dzień dzisiejszy i zsumowane.</a:t>
            </a:r>
          </a:p>
          <a:p>
            <a:endParaRPr lang="pl-PL" sz="1600" b="1" dirty="0" smtClean="0"/>
          </a:p>
          <a:p>
            <a:r>
              <a:rPr lang="pl-PL" sz="1600" b="1" dirty="0" smtClean="0"/>
              <a:t>W przypadku przyszłych emerytów:</a:t>
            </a:r>
          </a:p>
          <a:p>
            <a:pPr marL="342900" indent="-342900">
              <a:buAutoNum type="arabicParenR"/>
            </a:pPr>
            <a:r>
              <a:rPr lang="pl-PL" sz="1600" dirty="0" smtClean="0"/>
              <a:t>Aktualny stan przeciętnego konta w ZUS jest indeksowany zgodnie ze scenariuszem AWG*;</a:t>
            </a:r>
            <a:br>
              <a:rPr lang="pl-PL" sz="1600" dirty="0" smtClean="0"/>
            </a:br>
            <a:r>
              <a:rPr lang="pl-PL" sz="1600" dirty="0" smtClean="0"/>
              <a:t>prognozowane przyszłe składki nie są doliczane</a:t>
            </a:r>
          </a:p>
          <a:p>
            <a:pPr marL="342900" indent="-342900">
              <a:buAutoNum type="arabicParenR"/>
            </a:pPr>
            <a:r>
              <a:rPr lang="pl-PL" sz="1600" dirty="0" smtClean="0"/>
              <a:t>W momencie osiągnięcia wieku emerytalnego wyznaczana jest wartość emerytury (stan konta podzielony przez oczekiwaną dalszą długość trwania życia)</a:t>
            </a:r>
          </a:p>
          <a:p>
            <a:pPr marL="342900" indent="-342900">
              <a:buAutoNum type="arabicParenR"/>
            </a:pPr>
            <a:r>
              <a:rPr lang="pl-PL" sz="1600" dirty="0" smtClean="0"/>
              <a:t>Po uwzględnieniu, że nie wszyscy ubezpieczeni dożywają emerytury, dalej wypłata świadczeń jest traktowana analogicznie do wypłat dla obecnych emerytów</a:t>
            </a:r>
          </a:p>
          <a:p>
            <a:pPr marL="342900" indent="-342900">
              <a:buAutoNum type="arabicParenR"/>
            </a:pPr>
            <a:endParaRPr lang="pl-PL" sz="1600" dirty="0" smtClean="0"/>
          </a:p>
          <a:p>
            <a:pPr marL="342900" indent="-342900"/>
            <a:r>
              <a:rPr lang="pl-PL" sz="1600" b="1" dirty="0" smtClean="0"/>
              <a:t>Uwzględnione są tylko nabyte uprawnienia emerytalne ubezpieczonych w ZUS.</a:t>
            </a:r>
          </a:p>
          <a:p>
            <a:pPr marL="342900" indent="-342900"/>
            <a:endParaRPr lang="pl-PL" sz="1600" dirty="0" smtClean="0"/>
          </a:p>
          <a:p>
            <a:pPr marL="342900" indent="-342900"/>
            <a:r>
              <a:rPr lang="pl-PL" sz="1400" i="1" dirty="0" smtClean="0"/>
              <a:t>*</a:t>
            </a:r>
            <a:r>
              <a:rPr lang="pl-PL" sz="1400" i="1" dirty="0" err="1" smtClean="0"/>
              <a:t>Ageing</a:t>
            </a:r>
            <a:r>
              <a:rPr lang="pl-PL" sz="1400" i="1" dirty="0" smtClean="0"/>
              <a:t> </a:t>
            </a:r>
            <a:r>
              <a:rPr lang="pl-PL" sz="1400" i="1" dirty="0" err="1" smtClean="0"/>
              <a:t>Working</a:t>
            </a:r>
            <a:r>
              <a:rPr lang="pl-PL" sz="1400" i="1" dirty="0" smtClean="0"/>
              <a:t> Group – Opracowania Komisji Europejskiej dotyczące wpływu starzenia się społeczeństwa na stan finansów publicznych, zawierające projekcje makroekonomiczne do 2060 roku</a:t>
            </a:r>
            <a:endParaRPr lang="en-US" sz="1600" dirty="0"/>
          </a:p>
        </p:txBody>
      </p:sp>
      <p:sp>
        <p:nvSpPr>
          <p:cNvPr id="11" name="Prostokąt 10"/>
          <p:cNvSpPr/>
          <p:nvPr/>
        </p:nvSpPr>
        <p:spPr>
          <a:xfrm>
            <a:off x="331912" y="6433591"/>
            <a:ext cx="8748464" cy="307777"/>
          </a:xfrm>
          <a:prstGeom prst="rect">
            <a:avLst/>
          </a:prstGeom>
        </p:spPr>
        <p:txBody>
          <a:bodyPr wrap="square">
            <a:spAutoFit/>
          </a:bodyPr>
          <a:lstStyle/>
          <a:p>
            <a:r>
              <a:rPr lang="pl-PL" sz="1400" i="1" dirty="0" smtClean="0">
                <a:solidFill>
                  <a:schemeClr val="bg1"/>
                </a:solidFill>
              </a:rPr>
              <a:t>Źródło: </a:t>
            </a:r>
            <a:r>
              <a:rPr lang="pl-PL" sz="1400" i="1" dirty="0" err="1" smtClean="0">
                <a:solidFill>
                  <a:schemeClr val="bg1"/>
                </a:solidFill>
              </a:rPr>
              <a:t>Eurostat</a:t>
            </a:r>
            <a:r>
              <a:rPr lang="pl-PL" sz="1400" i="1" dirty="0" smtClean="0">
                <a:solidFill>
                  <a:schemeClr val="bg1"/>
                </a:solidFill>
              </a:rPr>
              <a:t> (2011), </a:t>
            </a:r>
            <a:r>
              <a:rPr lang="en-US" sz="1400" i="1" dirty="0" smtClean="0">
                <a:solidFill>
                  <a:schemeClr val="bg1"/>
                </a:solidFill>
              </a:rPr>
              <a:t>Technical Compilation Guide for Pension</a:t>
            </a:r>
            <a:r>
              <a:rPr lang="pl-PL" sz="1400" i="1" dirty="0" smtClean="0">
                <a:solidFill>
                  <a:schemeClr val="bg1"/>
                </a:solidFill>
              </a:rPr>
              <a:t> </a:t>
            </a:r>
            <a:r>
              <a:rPr lang="en-US" sz="1400" i="1" dirty="0" smtClean="0">
                <a:solidFill>
                  <a:schemeClr val="bg1"/>
                </a:solidFill>
              </a:rPr>
              <a:t>Data in National Accounts</a:t>
            </a:r>
            <a:endParaRPr lang="pl-PL" sz="1400" i="1" dirty="0">
              <a:solidFill>
                <a:schemeClr val="bg1"/>
              </a:solidFill>
            </a:endParaRPr>
          </a:p>
        </p:txBody>
      </p:sp>
      <p:sp>
        <p:nvSpPr>
          <p:cNvPr id="6" name="Prostokąt 5"/>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611560" y="1052736"/>
            <a:ext cx="7753350" cy="5210175"/>
          </a:xfrm>
          <a:prstGeom prst="rect">
            <a:avLst/>
          </a:prstGeom>
          <a:noFill/>
          <a:ln w="9525">
            <a:noFill/>
            <a:miter lim="800000"/>
            <a:headEnd/>
            <a:tailEnd/>
          </a:ln>
        </p:spPr>
      </p:pic>
      <p:sp>
        <p:nvSpPr>
          <p:cNvPr id="7" name="Prostokąt 6"/>
          <p:cNvSpPr/>
          <p:nvPr/>
        </p:nvSpPr>
        <p:spPr>
          <a:xfrm>
            <a:off x="3493704" y="260648"/>
            <a:ext cx="5374100" cy="461665"/>
          </a:xfrm>
          <a:prstGeom prst="rect">
            <a:avLst/>
          </a:prstGeom>
        </p:spPr>
        <p:txBody>
          <a:bodyPr wrap="none">
            <a:spAutoFit/>
          </a:bodyPr>
          <a:lstStyle/>
          <a:p>
            <a:pPr algn="ctr"/>
            <a:r>
              <a:rPr lang="pl-PL" sz="2400" b="1" dirty="0" smtClean="0">
                <a:solidFill>
                  <a:schemeClr val="bg1"/>
                </a:solidFill>
              </a:rPr>
              <a:t>3.3 Szacowanie przeciętnych zobowiązań</a:t>
            </a:r>
            <a:endParaRPr lang="en-US" sz="2400" b="1" dirty="0">
              <a:solidFill>
                <a:schemeClr val="bg1"/>
              </a:solidFill>
            </a:endParaRPr>
          </a:p>
        </p:txBody>
      </p:sp>
      <p:sp>
        <p:nvSpPr>
          <p:cNvPr id="9" name="Prostokąt 8"/>
          <p:cNvSpPr/>
          <p:nvPr/>
        </p:nvSpPr>
        <p:spPr>
          <a:xfrm>
            <a:off x="331912" y="6433591"/>
            <a:ext cx="8748464" cy="307777"/>
          </a:xfrm>
          <a:prstGeom prst="rect">
            <a:avLst/>
          </a:prstGeom>
        </p:spPr>
        <p:txBody>
          <a:bodyPr wrap="square">
            <a:spAutoFit/>
          </a:bodyPr>
          <a:lstStyle/>
          <a:p>
            <a:r>
              <a:rPr lang="pl-PL" sz="1400" i="1" dirty="0" smtClean="0">
                <a:solidFill>
                  <a:schemeClr val="bg1"/>
                </a:solidFill>
              </a:rPr>
              <a:t>Źródło: </a:t>
            </a:r>
            <a:r>
              <a:rPr lang="pl-PL" sz="1400" i="1" dirty="0" err="1" smtClean="0">
                <a:solidFill>
                  <a:schemeClr val="bg1"/>
                </a:solidFill>
              </a:rPr>
              <a:t>Eurostat</a:t>
            </a:r>
            <a:r>
              <a:rPr lang="pl-PL" sz="1400" i="1" dirty="0" smtClean="0">
                <a:solidFill>
                  <a:schemeClr val="bg1"/>
                </a:solidFill>
              </a:rPr>
              <a:t> (2011), </a:t>
            </a:r>
            <a:r>
              <a:rPr lang="en-US" sz="1400" i="1" dirty="0" smtClean="0">
                <a:solidFill>
                  <a:schemeClr val="bg1"/>
                </a:solidFill>
              </a:rPr>
              <a:t>Technical Compilation Guide for Pension</a:t>
            </a:r>
            <a:r>
              <a:rPr lang="pl-PL" sz="1400" i="1" dirty="0" smtClean="0">
                <a:solidFill>
                  <a:schemeClr val="bg1"/>
                </a:solidFill>
              </a:rPr>
              <a:t> </a:t>
            </a:r>
            <a:r>
              <a:rPr lang="en-US" sz="1400" i="1" dirty="0" smtClean="0">
                <a:solidFill>
                  <a:schemeClr val="bg1"/>
                </a:solidFill>
              </a:rPr>
              <a:t>Data in National Accounts</a:t>
            </a:r>
            <a:endParaRPr lang="pl-PL" sz="1400" i="1" dirty="0">
              <a:solidFill>
                <a:schemeClr val="bg1"/>
              </a:solidFill>
            </a:endParaRPr>
          </a:p>
        </p:txBody>
      </p:sp>
      <p:sp>
        <p:nvSpPr>
          <p:cNvPr id="6" name="Prostokąt 5"/>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179512" y="6433591"/>
            <a:ext cx="8748464" cy="307777"/>
          </a:xfrm>
          <a:prstGeom prst="rect">
            <a:avLst/>
          </a:prstGeom>
        </p:spPr>
        <p:txBody>
          <a:bodyPr wrap="square">
            <a:spAutoFit/>
          </a:bodyPr>
          <a:lstStyle/>
          <a:p>
            <a:r>
              <a:rPr lang="pl-PL" sz="1400" i="1" dirty="0" smtClean="0">
                <a:solidFill>
                  <a:schemeClr val="bg1"/>
                </a:solidFill>
              </a:rPr>
              <a:t>Źródło: szacunki własne</a:t>
            </a:r>
            <a:endParaRPr lang="pl-PL" sz="1400" i="1" dirty="0">
              <a:solidFill>
                <a:schemeClr val="bg1"/>
              </a:solidFill>
            </a:endParaRPr>
          </a:p>
        </p:txBody>
      </p:sp>
      <p:sp>
        <p:nvSpPr>
          <p:cNvPr id="10" name="Prostokąt 9"/>
          <p:cNvSpPr/>
          <p:nvPr/>
        </p:nvSpPr>
        <p:spPr>
          <a:xfrm>
            <a:off x="3869479" y="260648"/>
            <a:ext cx="4622548" cy="461665"/>
          </a:xfrm>
          <a:prstGeom prst="rect">
            <a:avLst/>
          </a:prstGeom>
        </p:spPr>
        <p:txBody>
          <a:bodyPr wrap="none">
            <a:spAutoFit/>
          </a:bodyPr>
          <a:lstStyle/>
          <a:p>
            <a:pPr algn="ctr"/>
            <a:r>
              <a:rPr lang="pl-PL" sz="2400" b="1" dirty="0" smtClean="0">
                <a:solidFill>
                  <a:schemeClr val="bg1"/>
                </a:solidFill>
              </a:rPr>
              <a:t>4.1 Szacunki dla Polski, mld zł 2012</a:t>
            </a:r>
            <a:endParaRPr lang="en-US" sz="2400" b="1" dirty="0">
              <a:solidFill>
                <a:schemeClr val="bg1"/>
              </a:solidFill>
            </a:endParaRPr>
          </a:p>
        </p:txBody>
      </p:sp>
      <p:sp>
        <p:nvSpPr>
          <p:cNvPr id="9" name="pole tekstowe 8"/>
          <p:cNvSpPr txBox="1"/>
          <p:nvPr/>
        </p:nvSpPr>
        <p:spPr>
          <a:xfrm>
            <a:off x="1331640" y="5949280"/>
            <a:ext cx="6336704" cy="338554"/>
          </a:xfrm>
          <a:prstGeom prst="rect">
            <a:avLst/>
          </a:prstGeom>
          <a:noFill/>
        </p:spPr>
        <p:txBody>
          <a:bodyPr wrap="square" rtlCol="0">
            <a:spAutoFit/>
          </a:bodyPr>
          <a:lstStyle/>
          <a:p>
            <a:pPr algn="ctr"/>
            <a:r>
              <a:rPr lang="pl-PL" sz="1600" b="1" dirty="0" smtClean="0"/>
              <a:t>Wszystkie wartości realne, w cenach z 2012 roku</a:t>
            </a:r>
            <a:endParaRPr lang="en-US" sz="1600" b="1" dirty="0"/>
          </a:p>
        </p:txBody>
      </p:sp>
      <p:graphicFrame>
        <p:nvGraphicFramePr>
          <p:cNvPr id="12" name="Tabela 11"/>
          <p:cNvGraphicFramePr>
            <a:graphicFrameLocks noGrp="1"/>
          </p:cNvGraphicFramePr>
          <p:nvPr/>
        </p:nvGraphicFramePr>
        <p:xfrm>
          <a:off x="1115616" y="1196752"/>
          <a:ext cx="6696745" cy="4309395"/>
        </p:xfrm>
        <a:graphic>
          <a:graphicData uri="http://schemas.openxmlformats.org/drawingml/2006/table">
            <a:tbl>
              <a:tblPr/>
              <a:tblGrid>
                <a:gridCol w="2206882"/>
                <a:gridCol w="1393518"/>
                <a:gridCol w="1440160"/>
                <a:gridCol w="1656185"/>
              </a:tblGrid>
              <a:tr h="254146">
                <a:tc>
                  <a:txBody>
                    <a:bodyPr/>
                    <a:lstStyle/>
                    <a:p>
                      <a:pPr algn="l"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r>
                        <a:rPr lang="pl-PL" sz="1600" b="1" i="0" u="none" strike="noStrike" dirty="0">
                          <a:solidFill>
                            <a:srgbClr val="000000"/>
                          </a:solidFill>
                          <a:latin typeface="Czcionka tekstu podstawowego"/>
                        </a:rPr>
                        <a:t>2012</a:t>
                      </a:r>
                    </a:p>
                  </a:txBody>
                  <a:tcPr marL="9525" marR="9525" marT="9525" marB="0" anchor="b">
                    <a:lnL>
                      <a:noFill/>
                    </a:lnL>
                    <a:lnR>
                      <a:noFill/>
                    </a:lnR>
                    <a:lnT>
                      <a:noFill/>
                    </a:lnT>
                    <a:lnB>
                      <a:noFill/>
                    </a:lnB>
                  </a:tcPr>
                </a:tc>
                <a:tc>
                  <a:txBody>
                    <a:bodyPr/>
                    <a:lstStyle/>
                    <a:p>
                      <a:pPr algn="r" fontAlgn="b"/>
                      <a:r>
                        <a:rPr lang="pl-PL" sz="1600" b="1" i="0" u="none" strike="noStrike" dirty="0">
                          <a:solidFill>
                            <a:srgbClr val="000000"/>
                          </a:solidFill>
                          <a:latin typeface="Czcionka tekstu podstawowego"/>
                        </a:rPr>
                        <a:t>2013</a:t>
                      </a:r>
                    </a:p>
                  </a:txBody>
                  <a:tcPr marL="9525" marR="9525" marT="9525" marB="0" anchor="b">
                    <a:lnL>
                      <a:noFill/>
                    </a:lnL>
                    <a:lnR>
                      <a:noFill/>
                    </a:lnR>
                    <a:lnT>
                      <a:noFill/>
                    </a:lnT>
                    <a:lnB>
                      <a:noFill/>
                    </a:lnB>
                  </a:tcPr>
                </a:tc>
                <a:tc>
                  <a:txBody>
                    <a:bodyPr/>
                    <a:lstStyle/>
                    <a:p>
                      <a:pPr algn="ctr" fontAlgn="b"/>
                      <a:r>
                        <a:rPr lang="pl-PL" sz="1600" b="1" i="0" u="none" strike="noStrike" dirty="0" smtClean="0">
                          <a:solidFill>
                            <a:srgbClr val="000000"/>
                          </a:solidFill>
                          <a:latin typeface="Czcionka tekstu podstawowego"/>
                        </a:rPr>
                        <a:t>prognozowana zmiana</a:t>
                      </a:r>
                      <a:endParaRPr lang="pl-PL" sz="1600" b="1"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r>
                        <a:rPr lang="pl-PL" sz="1600" b="1" i="0" u="none" strike="noStrike" dirty="0">
                          <a:solidFill>
                            <a:srgbClr val="000000"/>
                          </a:solidFill>
                          <a:latin typeface="Czcionka tekstu podstawowego"/>
                        </a:rPr>
                        <a:t>emeryci</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r>
              <a:tr h="254146">
                <a:tc>
                  <a:txBody>
                    <a:bodyPr/>
                    <a:lstStyle/>
                    <a:p>
                      <a:pPr algn="l" fontAlgn="b"/>
                      <a:r>
                        <a:rPr lang="pl-PL" sz="1600" b="0" i="0" u="none" strike="noStrike">
                          <a:solidFill>
                            <a:srgbClr val="000000"/>
                          </a:solidFill>
                          <a:latin typeface="Czcionka tekstu podstawowego"/>
                        </a:rPr>
                        <a:t>kobiety</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dirty="0">
                          <a:solidFill>
                            <a:srgbClr val="000000"/>
                          </a:solidFill>
                          <a:latin typeface="Czcionka tekstu podstawowego"/>
                        </a:rPr>
                        <a:t>          839    </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dirty="0">
                          <a:solidFill>
                            <a:srgbClr val="000000"/>
                          </a:solidFill>
                          <a:latin typeface="Czcionka tekstu podstawowego"/>
                        </a:rPr>
                        <a:t>            793    </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dirty="0">
                          <a:solidFill>
                            <a:srgbClr val="000000"/>
                          </a:solidFill>
                          <a:latin typeface="Czcionka tekstu podstawowego"/>
                        </a:rPr>
                        <a:t>-   </a:t>
                      </a:r>
                      <a:r>
                        <a:rPr lang="pl-PL" sz="1600" b="0" i="0" u="none" strike="noStrike" dirty="0" smtClean="0">
                          <a:solidFill>
                            <a:srgbClr val="000000"/>
                          </a:solidFill>
                          <a:latin typeface="Czcionka tekstu podstawowego"/>
                        </a:rPr>
                        <a:t> </a:t>
                      </a:r>
                      <a:r>
                        <a:rPr lang="pl-PL" sz="1600" b="0" i="0" u="none" strike="noStrike" dirty="0">
                          <a:solidFill>
                            <a:srgbClr val="000000"/>
                          </a:solidFill>
                          <a:latin typeface="Czcionka tekstu podstawowego"/>
                        </a:rPr>
                        <a:t>46    </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r>
              <a:tr h="254146">
                <a:tc>
                  <a:txBody>
                    <a:bodyPr/>
                    <a:lstStyle/>
                    <a:p>
                      <a:pPr algn="l" fontAlgn="b"/>
                      <a:r>
                        <a:rPr lang="pl-PL" sz="1600" b="0" i="0" u="none" strike="noStrike">
                          <a:solidFill>
                            <a:srgbClr val="000000"/>
                          </a:solidFill>
                          <a:latin typeface="Czcionka tekstu podstawowego"/>
                        </a:rPr>
                        <a:t>mężczyźni</a:t>
                      </a:r>
                    </a:p>
                  </a:txBody>
                  <a:tcPr marL="9525" marR="9525" marT="9525" marB="0" anchor="b">
                    <a:lnL>
                      <a:noFill/>
                    </a:lnL>
                    <a:lnR>
                      <a:noFill/>
                    </a:lnR>
                    <a:lnT>
                      <a:noFill/>
                    </a:lnT>
                    <a:lnB>
                      <a:noFill/>
                    </a:lnB>
                  </a:tcPr>
                </a:tc>
                <a:tc>
                  <a:txBody>
                    <a:bodyPr/>
                    <a:lstStyle/>
                    <a:p>
                      <a:pPr algn="r" fontAlgn="b"/>
                      <a:r>
                        <a:rPr lang="pl-PL" sz="1600" b="0" i="0" u="none" strike="noStrike" dirty="0">
                          <a:solidFill>
                            <a:srgbClr val="000000"/>
                          </a:solidFill>
                          <a:latin typeface="Czcionka tekstu podstawowego"/>
                        </a:rPr>
                        <a:t>          596    </a:t>
                      </a:r>
                    </a:p>
                  </a:txBody>
                  <a:tcPr marL="9525" marR="9525" marT="9525" marB="0" anchor="b">
                    <a:lnL>
                      <a:noFill/>
                    </a:lnL>
                    <a:lnR>
                      <a:noFill/>
                    </a:lnR>
                    <a:lnT>
                      <a:noFill/>
                    </a:lnT>
                    <a:lnB>
                      <a:noFill/>
                    </a:lnB>
                  </a:tcPr>
                </a:tc>
                <a:tc>
                  <a:txBody>
                    <a:bodyPr/>
                    <a:lstStyle/>
                    <a:p>
                      <a:pPr algn="r" fontAlgn="b"/>
                      <a:r>
                        <a:rPr lang="pl-PL" sz="1600" b="0" i="0" u="none" strike="noStrike" dirty="0">
                          <a:solidFill>
                            <a:srgbClr val="000000"/>
                          </a:solidFill>
                          <a:latin typeface="Czcionka tekstu podstawowego"/>
                        </a:rPr>
                        <a:t>            550    </a:t>
                      </a:r>
                    </a:p>
                  </a:txBody>
                  <a:tcPr marL="9525" marR="9525" marT="9525" marB="0" anchor="b">
                    <a:lnL>
                      <a:noFill/>
                    </a:lnL>
                    <a:lnR>
                      <a:noFill/>
                    </a:lnR>
                    <a:lnT>
                      <a:noFill/>
                    </a:lnT>
                    <a:lnB>
                      <a:noFill/>
                    </a:lnB>
                  </a:tcPr>
                </a:tc>
                <a:tc>
                  <a:txBody>
                    <a:bodyPr/>
                    <a:lstStyle/>
                    <a:p>
                      <a:pPr algn="r" fontAlgn="b"/>
                      <a:r>
                        <a:rPr lang="pl-PL" sz="1600" b="0" i="0" u="none" strike="noStrike" dirty="0">
                          <a:solidFill>
                            <a:srgbClr val="000000"/>
                          </a:solidFill>
                          <a:latin typeface="Czcionka tekstu podstawowego"/>
                        </a:rPr>
                        <a:t>-    </a:t>
                      </a:r>
                      <a:r>
                        <a:rPr lang="pl-PL" sz="1600" b="0" i="0" u="none" strike="noStrike" dirty="0" smtClean="0">
                          <a:solidFill>
                            <a:srgbClr val="000000"/>
                          </a:solidFill>
                          <a:latin typeface="Czcionka tekstu podstawowego"/>
                        </a:rPr>
                        <a:t>46    </a:t>
                      </a:r>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endParaRPr lang="pl-PL" sz="1600" b="0" i="0" u="none" strike="noStrike">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r>
                        <a:rPr lang="pl-PL" sz="1600" b="1" i="0" u="none" strike="noStrike" dirty="0">
                          <a:solidFill>
                            <a:srgbClr val="000000"/>
                          </a:solidFill>
                          <a:latin typeface="Czcionka tekstu podstawowego"/>
                        </a:rPr>
                        <a:t>ubezpieczeni</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1"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1"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1"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r>
              <a:tr h="254146">
                <a:tc>
                  <a:txBody>
                    <a:bodyPr/>
                    <a:lstStyle/>
                    <a:p>
                      <a:pPr algn="l" fontAlgn="b"/>
                      <a:r>
                        <a:rPr lang="pl-PL" sz="1600" b="0" i="0" u="none" strike="noStrike">
                          <a:solidFill>
                            <a:srgbClr val="000000"/>
                          </a:solidFill>
                          <a:latin typeface="Czcionka tekstu podstawowego"/>
                        </a:rPr>
                        <a:t>kobiety</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dirty="0">
                          <a:solidFill>
                            <a:srgbClr val="000000"/>
                          </a:solidFill>
                          <a:latin typeface="Czcionka tekstu podstawowego"/>
                        </a:rPr>
                        <a:t>          854    </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dirty="0">
                          <a:solidFill>
                            <a:srgbClr val="000000"/>
                          </a:solidFill>
                          <a:latin typeface="Czcionka tekstu podstawowego"/>
                        </a:rPr>
                        <a:t>            882    </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dirty="0" smtClean="0">
                          <a:solidFill>
                            <a:srgbClr val="000000"/>
                          </a:solidFill>
                          <a:latin typeface="Czcionka tekstu podstawowego"/>
                        </a:rPr>
                        <a:t>29    </a:t>
                      </a:r>
                      <a:endParaRPr lang="pl-PL" sz="1600" b="0" i="0" u="none" strike="noStrike" dirty="0">
                        <a:solidFill>
                          <a:srgbClr val="000000"/>
                        </a:solidFill>
                        <a:latin typeface="Czcionka tekstu podstawowego"/>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r>
              <a:tr h="254146">
                <a:tc>
                  <a:txBody>
                    <a:bodyPr/>
                    <a:lstStyle/>
                    <a:p>
                      <a:pPr algn="l" fontAlgn="b"/>
                      <a:r>
                        <a:rPr lang="pl-PL" sz="1600" b="0" i="0" u="none" strike="noStrike">
                          <a:solidFill>
                            <a:srgbClr val="000000"/>
                          </a:solidFill>
                          <a:latin typeface="Czcionka tekstu podstawowego"/>
                        </a:rPr>
                        <a:t>mężczyźni</a:t>
                      </a:r>
                    </a:p>
                  </a:txBody>
                  <a:tcPr marL="9525" marR="9525" marT="9525" marB="0" anchor="b">
                    <a:lnL>
                      <a:noFill/>
                    </a:lnL>
                    <a:lnR>
                      <a:noFill/>
                    </a:lnR>
                    <a:lnT>
                      <a:noFill/>
                    </a:lnT>
                    <a:lnB>
                      <a:noFill/>
                    </a:lnB>
                  </a:tcPr>
                </a:tc>
                <a:tc>
                  <a:txBody>
                    <a:bodyPr/>
                    <a:lstStyle/>
                    <a:p>
                      <a:pPr algn="r" fontAlgn="b"/>
                      <a:r>
                        <a:rPr lang="pl-PL" sz="1600" b="0" i="0" u="none" strike="noStrike" dirty="0">
                          <a:solidFill>
                            <a:srgbClr val="000000"/>
                          </a:solidFill>
                          <a:latin typeface="Czcionka tekstu podstawowego"/>
                        </a:rPr>
                        <a:t>          774    </a:t>
                      </a:r>
                    </a:p>
                  </a:txBody>
                  <a:tcPr marL="9525" marR="9525" marT="9525" marB="0" anchor="b">
                    <a:lnL>
                      <a:noFill/>
                    </a:lnL>
                    <a:lnR>
                      <a:noFill/>
                    </a:lnR>
                    <a:lnT>
                      <a:noFill/>
                    </a:lnT>
                    <a:lnB>
                      <a:noFill/>
                    </a:lnB>
                  </a:tcPr>
                </a:tc>
                <a:tc>
                  <a:txBody>
                    <a:bodyPr/>
                    <a:lstStyle/>
                    <a:p>
                      <a:pPr algn="r" fontAlgn="b"/>
                      <a:r>
                        <a:rPr lang="pl-PL" sz="1600" b="0" i="0" u="none" strike="noStrike" dirty="0">
                          <a:solidFill>
                            <a:srgbClr val="000000"/>
                          </a:solidFill>
                          <a:latin typeface="Czcionka tekstu podstawowego"/>
                        </a:rPr>
                        <a:t>            799    </a:t>
                      </a:r>
                    </a:p>
                  </a:txBody>
                  <a:tcPr marL="9525" marR="9525" marT="9525" marB="0" anchor="b">
                    <a:lnL>
                      <a:noFill/>
                    </a:lnL>
                    <a:lnR>
                      <a:noFill/>
                    </a:lnR>
                    <a:lnT>
                      <a:noFill/>
                    </a:lnT>
                    <a:lnB>
                      <a:noFill/>
                    </a:lnB>
                  </a:tcPr>
                </a:tc>
                <a:tc>
                  <a:txBody>
                    <a:bodyPr/>
                    <a:lstStyle/>
                    <a:p>
                      <a:pPr algn="r" fontAlgn="b"/>
                      <a:r>
                        <a:rPr lang="pl-PL" sz="1600" b="0" i="0" u="none" strike="noStrike" dirty="0" smtClean="0">
                          <a:solidFill>
                            <a:srgbClr val="000000"/>
                          </a:solidFill>
                          <a:latin typeface="Czcionka tekstu podstawowego"/>
                        </a:rPr>
                        <a:t>24    </a:t>
                      </a:r>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endParaRPr lang="pl-PL" sz="1600" b="0" i="0" u="none" strike="noStrike">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r>
                        <a:rPr lang="pl-PL" sz="1600" b="1" i="0" u="none" strike="noStrike" dirty="0">
                          <a:solidFill>
                            <a:srgbClr val="000000"/>
                          </a:solidFill>
                          <a:latin typeface="Czcionka tekstu podstawowego"/>
                        </a:rPr>
                        <a:t>subkonta</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1"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1"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endParaRPr lang="pl-PL" sz="1600" b="1" i="0" u="none" strike="noStrike" dirty="0">
                        <a:solidFill>
                          <a:srgbClr val="000000"/>
                        </a:solidFill>
                        <a:latin typeface="Czcionka tekstu podstawowego"/>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r>
              <a:tr h="254146">
                <a:tc>
                  <a:txBody>
                    <a:bodyPr/>
                    <a:lstStyle/>
                    <a:p>
                      <a:pPr algn="l" fontAlgn="b"/>
                      <a:r>
                        <a:rPr lang="pl-PL" sz="1600" b="0" i="0" u="none" strike="noStrike">
                          <a:solidFill>
                            <a:srgbClr val="000000"/>
                          </a:solidFill>
                          <a:latin typeface="Czcionka tekstu podstawowego"/>
                        </a:rPr>
                        <a:t>kobiety</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a:solidFill>
                            <a:srgbClr val="000000"/>
                          </a:solidFill>
                          <a:latin typeface="Czcionka tekstu podstawowego"/>
                        </a:rPr>
                        <a:t>            12    </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dirty="0">
                          <a:solidFill>
                            <a:srgbClr val="000000"/>
                          </a:solidFill>
                          <a:latin typeface="Czcionka tekstu podstawowego"/>
                        </a:rPr>
                        <a:t>              21    </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pl-PL" sz="1600" b="0" i="0" u="none" strike="noStrike" dirty="0" smtClean="0">
                          <a:solidFill>
                            <a:srgbClr val="000000"/>
                          </a:solidFill>
                          <a:latin typeface="Czcionka tekstu podstawowego"/>
                        </a:rPr>
                        <a:t>9    </a:t>
                      </a:r>
                      <a:endParaRPr lang="pl-PL" sz="1600" b="0" i="0" u="none" strike="noStrike" dirty="0">
                        <a:solidFill>
                          <a:srgbClr val="000000"/>
                        </a:solidFill>
                        <a:latin typeface="Czcionka tekstu podstawowego"/>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r>
              <a:tr h="254146">
                <a:tc>
                  <a:txBody>
                    <a:bodyPr/>
                    <a:lstStyle/>
                    <a:p>
                      <a:pPr algn="l" fontAlgn="b"/>
                      <a:r>
                        <a:rPr lang="pl-PL" sz="1600" b="0" i="0" u="none" strike="noStrike">
                          <a:solidFill>
                            <a:srgbClr val="000000"/>
                          </a:solidFill>
                          <a:latin typeface="Czcionka tekstu podstawowego"/>
                        </a:rPr>
                        <a:t>mężczyźni</a:t>
                      </a:r>
                    </a:p>
                  </a:txBody>
                  <a:tcPr marL="9525" marR="9525" marT="9525" marB="0" anchor="b">
                    <a:lnL>
                      <a:noFill/>
                    </a:lnL>
                    <a:lnR>
                      <a:noFill/>
                    </a:lnR>
                    <a:lnT>
                      <a:noFill/>
                    </a:lnT>
                    <a:lnB>
                      <a:noFill/>
                    </a:lnB>
                  </a:tcPr>
                </a:tc>
                <a:tc>
                  <a:txBody>
                    <a:bodyPr/>
                    <a:lstStyle/>
                    <a:p>
                      <a:pPr algn="r" fontAlgn="b"/>
                      <a:r>
                        <a:rPr lang="pl-PL" sz="1600" b="0" i="0" u="none" strike="noStrike">
                          <a:solidFill>
                            <a:srgbClr val="000000"/>
                          </a:solidFill>
                          <a:latin typeface="Czcionka tekstu podstawowego"/>
                        </a:rPr>
                        <a:t>            12    </a:t>
                      </a:r>
                    </a:p>
                  </a:txBody>
                  <a:tcPr marL="9525" marR="9525" marT="9525" marB="0" anchor="b">
                    <a:lnL>
                      <a:noFill/>
                    </a:lnL>
                    <a:lnR>
                      <a:noFill/>
                    </a:lnR>
                    <a:lnT>
                      <a:noFill/>
                    </a:lnT>
                    <a:lnB>
                      <a:noFill/>
                    </a:lnB>
                  </a:tcPr>
                </a:tc>
                <a:tc>
                  <a:txBody>
                    <a:bodyPr/>
                    <a:lstStyle/>
                    <a:p>
                      <a:pPr algn="r" fontAlgn="b"/>
                      <a:r>
                        <a:rPr lang="pl-PL" sz="1600" b="0" i="0" u="none" strike="noStrike" dirty="0">
                          <a:solidFill>
                            <a:srgbClr val="000000"/>
                          </a:solidFill>
                          <a:latin typeface="Czcionka tekstu podstawowego"/>
                        </a:rPr>
                        <a:t>              20    </a:t>
                      </a:r>
                    </a:p>
                  </a:txBody>
                  <a:tcPr marL="9525" marR="9525" marT="9525" marB="0" anchor="b">
                    <a:lnL>
                      <a:noFill/>
                    </a:lnL>
                    <a:lnR>
                      <a:noFill/>
                    </a:lnR>
                    <a:lnT>
                      <a:noFill/>
                    </a:lnT>
                    <a:lnB>
                      <a:noFill/>
                    </a:lnB>
                  </a:tcPr>
                </a:tc>
                <a:tc>
                  <a:txBody>
                    <a:bodyPr/>
                    <a:lstStyle/>
                    <a:p>
                      <a:pPr algn="r" fontAlgn="b"/>
                      <a:r>
                        <a:rPr lang="pl-PL" sz="1600" b="0" i="0" u="none" strike="noStrike" dirty="0" smtClean="0">
                          <a:solidFill>
                            <a:srgbClr val="000000"/>
                          </a:solidFill>
                          <a:latin typeface="Czcionka tekstu podstawowego"/>
                        </a:rPr>
                        <a:t>9    </a:t>
                      </a:r>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endParaRPr lang="pl-PL" sz="1600" b="0" i="0" u="none" strike="noStrike">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r>
                        <a:rPr lang="pl-PL" sz="1600" b="1" i="0" u="none" strike="noStrike" dirty="0">
                          <a:solidFill>
                            <a:srgbClr val="000000"/>
                          </a:solidFill>
                          <a:latin typeface="Czcionka tekstu podstawowego"/>
                        </a:rPr>
                        <a:t>suma</a:t>
                      </a:r>
                    </a:p>
                  </a:txBody>
                  <a:tcPr marL="9525" marR="9525" marT="9525" marB="0" anchor="b">
                    <a:lnL>
                      <a:noFill/>
                    </a:lnL>
                    <a:lnR>
                      <a:noFill/>
                    </a:lnR>
                    <a:lnT>
                      <a:noFill/>
                    </a:lnT>
                    <a:lnB>
                      <a:noFill/>
                    </a:lnB>
                  </a:tcPr>
                </a:tc>
                <a:tc>
                  <a:txBody>
                    <a:bodyPr/>
                    <a:lstStyle/>
                    <a:p>
                      <a:pPr algn="r" fontAlgn="b"/>
                      <a:r>
                        <a:rPr lang="pl-PL" sz="1600" b="1" i="0" u="none" strike="noStrike" dirty="0">
                          <a:solidFill>
                            <a:srgbClr val="000000"/>
                          </a:solidFill>
                          <a:latin typeface="Czcionka tekstu podstawowego"/>
                        </a:rPr>
                        <a:t>       3 086    </a:t>
                      </a:r>
                    </a:p>
                  </a:txBody>
                  <a:tcPr marL="9525" marR="9525" marT="9525" marB="0" anchor="b">
                    <a:lnL>
                      <a:noFill/>
                    </a:lnL>
                    <a:lnR>
                      <a:noFill/>
                    </a:lnR>
                    <a:lnT>
                      <a:noFill/>
                    </a:lnT>
                    <a:lnB>
                      <a:noFill/>
                    </a:lnB>
                  </a:tcPr>
                </a:tc>
                <a:tc>
                  <a:txBody>
                    <a:bodyPr/>
                    <a:lstStyle/>
                    <a:p>
                      <a:pPr algn="r" fontAlgn="b"/>
                      <a:r>
                        <a:rPr lang="pl-PL" sz="1600" b="1" i="0" u="none" strike="noStrike" dirty="0">
                          <a:solidFill>
                            <a:srgbClr val="000000"/>
                          </a:solidFill>
                          <a:latin typeface="Czcionka tekstu podstawowego"/>
                        </a:rPr>
                        <a:t>         3 065    </a:t>
                      </a:r>
                    </a:p>
                  </a:txBody>
                  <a:tcPr marL="9525" marR="9525" marT="9525" marB="0" anchor="b">
                    <a:lnL>
                      <a:noFill/>
                    </a:lnL>
                    <a:lnR>
                      <a:noFill/>
                    </a:lnR>
                    <a:lnT>
                      <a:noFill/>
                    </a:lnT>
                    <a:lnB>
                      <a:noFill/>
                    </a:lnB>
                  </a:tcPr>
                </a:tc>
                <a:tc>
                  <a:txBody>
                    <a:bodyPr/>
                    <a:lstStyle/>
                    <a:p>
                      <a:pPr algn="r" fontAlgn="b"/>
                      <a:r>
                        <a:rPr lang="pl-PL" sz="1600" b="1" i="0" u="none" strike="noStrike" dirty="0">
                          <a:solidFill>
                            <a:srgbClr val="000000"/>
                          </a:solidFill>
                          <a:latin typeface="Czcionka tekstu podstawowego"/>
                        </a:rPr>
                        <a:t>-  </a:t>
                      </a:r>
                      <a:r>
                        <a:rPr lang="pl-PL" sz="1600" b="1" i="0" u="none" strike="noStrike" dirty="0" smtClean="0">
                          <a:solidFill>
                            <a:srgbClr val="000000"/>
                          </a:solidFill>
                          <a:latin typeface="Czcionka tekstu podstawowego"/>
                        </a:rPr>
                        <a:t>  21    </a:t>
                      </a:r>
                      <a:endParaRPr lang="pl-PL" sz="1600" b="1"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254146">
                <a:tc>
                  <a:txBody>
                    <a:bodyPr/>
                    <a:lstStyle/>
                    <a:p>
                      <a:pPr algn="l" fontAlgn="b"/>
                      <a:r>
                        <a:rPr lang="pl-PL" sz="1600" b="0" i="0" u="none" strike="noStrike" dirty="0" smtClean="0">
                          <a:solidFill>
                            <a:srgbClr val="000000"/>
                          </a:solidFill>
                          <a:latin typeface="Czcionka tekstu podstawowego"/>
                        </a:rPr>
                        <a:t>Jako % PKB</a:t>
                      </a:r>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r>
                        <a:rPr lang="pl-PL" sz="1600" b="0" i="0" u="none" strike="noStrike">
                          <a:solidFill>
                            <a:srgbClr val="000000"/>
                          </a:solidFill>
                          <a:latin typeface="Czcionka tekstu podstawowego"/>
                        </a:rPr>
                        <a:t>193%</a:t>
                      </a:r>
                    </a:p>
                  </a:txBody>
                  <a:tcPr marL="9525" marR="9525" marT="9525" marB="0" anchor="b">
                    <a:lnL>
                      <a:noFill/>
                    </a:lnL>
                    <a:lnR>
                      <a:noFill/>
                    </a:lnR>
                    <a:lnT>
                      <a:noFill/>
                    </a:lnT>
                    <a:lnB>
                      <a:noFill/>
                    </a:lnB>
                  </a:tcPr>
                </a:tc>
                <a:tc>
                  <a:txBody>
                    <a:bodyPr/>
                    <a:lstStyle/>
                    <a:p>
                      <a:pPr algn="r" fontAlgn="b"/>
                      <a:r>
                        <a:rPr lang="pl-PL" sz="1600" b="0" i="0" u="none" strike="noStrike" dirty="0">
                          <a:solidFill>
                            <a:srgbClr val="000000"/>
                          </a:solidFill>
                          <a:latin typeface="Czcionka tekstu podstawowego"/>
                        </a:rPr>
                        <a:t>190%</a:t>
                      </a:r>
                    </a:p>
                  </a:txBody>
                  <a:tcPr marL="9525" marR="9525" marT="9525" marB="0" anchor="b">
                    <a:lnL>
                      <a:noFill/>
                    </a:lnL>
                    <a:lnR>
                      <a:noFill/>
                    </a:lnR>
                    <a:lnT>
                      <a:noFill/>
                    </a:lnT>
                    <a:lnB>
                      <a:noFill/>
                    </a:lnB>
                  </a:tcPr>
                </a:tc>
                <a:tc>
                  <a:txBody>
                    <a:bodyPr/>
                    <a:lstStyle/>
                    <a:p>
                      <a:pPr algn="r" fontAlgn="b"/>
                      <a:endParaRPr lang="pl-PL" sz="16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bl>
          </a:graphicData>
        </a:graphic>
      </p:graphicFrame>
      <p:sp>
        <p:nvSpPr>
          <p:cNvPr id="11" name="Prostokąt 10"/>
          <p:cNvSpPr/>
          <p:nvPr/>
        </p:nvSpPr>
        <p:spPr>
          <a:xfrm>
            <a:off x="251520" y="6453336"/>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4623452" y="260648"/>
            <a:ext cx="3114572" cy="461665"/>
          </a:xfrm>
          <a:prstGeom prst="rect">
            <a:avLst/>
          </a:prstGeom>
        </p:spPr>
        <p:txBody>
          <a:bodyPr wrap="none">
            <a:spAutoFit/>
          </a:bodyPr>
          <a:lstStyle/>
          <a:p>
            <a:pPr algn="ctr"/>
            <a:r>
              <a:rPr lang="pl-PL" sz="2400" b="1" dirty="0" smtClean="0">
                <a:solidFill>
                  <a:schemeClr val="bg1"/>
                </a:solidFill>
              </a:rPr>
              <a:t>4.2 Analiza </a:t>
            </a:r>
            <a:r>
              <a:rPr lang="pl-PL" sz="2400" b="1" dirty="0" smtClean="0">
                <a:solidFill>
                  <a:schemeClr val="bg1"/>
                </a:solidFill>
              </a:rPr>
              <a:t>wrażliwości</a:t>
            </a:r>
            <a:endParaRPr lang="en-US" sz="2400" b="1" dirty="0">
              <a:solidFill>
                <a:schemeClr val="bg1"/>
              </a:solidFill>
            </a:endParaRPr>
          </a:p>
        </p:txBody>
      </p:sp>
      <p:sp>
        <p:nvSpPr>
          <p:cNvPr id="9" name="Prostokąt 8"/>
          <p:cNvSpPr/>
          <p:nvPr/>
        </p:nvSpPr>
        <p:spPr>
          <a:xfrm>
            <a:off x="179512" y="6433591"/>
            <a:ext cx="8748464" cy="307777"/>
          </a:xfrm>
          <a:prstGeom prst="rect">
            <a:avLst/>
          </a:prstGeom>
        </p:spPr>
        <p:txBody>
          <a:bodyPr wrap="square">
            <a:spAutoFit/>
          </a:bodyPr>
          <a:lstStyle/>
          <a:p>
            <a:r>
              <a:rPr lang="pl-PL" sz="1400" i="1" dirty="0" smtClean="0">
                <a:solidFill>
                  <a:schemeClr val="bg1"/>
                </a:solidFill>
              </a:rPr>
              <a:t>Źródło: szacunki własne</a:t>
            </a:r>
            <a:endParaRPr lang="pl-PL" sz="1400" i="1" dirty="0">
              <a:solidFill>
                <a:schemeClr val="bg1"/>
              </a:solidFill>
            </a:endParaRPr>
          </a:p>
        </p:txBody>
      </p:sp>
      <p:sp>
        <p:nvSpPr>
          <p:cNvPr id="6" name="Prostokąt 5"/>
          <p:cNvSpPr/>
          <p:nvPr/>
        </p:nvSpPr>
        <p:spPr>
          <a:xfrm>
            <a:off x="331912" y="65859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pic>
        <p:nvPicPr>
          <p:cNvPr id="1027" name="Picture 3"/>
          <p:cNvPicPr>
            <a:picLocks noChangeAspect="1" noChangeArrowheads="1"/>
          </p:cNvPicPr>
          <p:nvPr/>
        </p:nvPicPr>
        <p:blipFill>
          <a:blip r:embed="rId2" cstate="print"/>
          <a:srcRect/>
          <a:stretch>
            <a:fillRect/>
          </a:stretch>
        </p:blipFill>
        <p:spPr bwMode="auto">
          <a:xfrm>
            <a:off x="1043608" y="1196752"/>
            <a:ext cx="7108825" cy="3262313"/>
          </a:xfrm>
          <a:prstGeom prst="rect">
            <a:avLst/>
          </a:prstGeom>
          <a:noFill/>
          <a:ln w="9525">
            <a:noFill/>
            <a:miter lim="800000"/>
            <a:headEnd/>
            <a:tailEnd/>
          </a:ln>
          <a:effectLst/>
        </p:spPr>
      </p:pic>
      <p:sp>
        <p:nvSpPr>
          <p:cNvPr id="8" name="pole tekstowe 7"/>
          <p:cNvSpPr txBox="1"/>
          <p:nvPr/>
        </p:nvSpPr>
        <p:spPr>
          <a:xfrm>
            <a:off x="611560" y="4797152"/>
            <a:ext cx="8136904" cy="1077218"/>
          </a:xfrm>
          <a:prstGeom prst="rect">
            <a:avLst/>
          </a:prstGeom>
          <a:noFill/>
        </p:spPr>
        <p:txBody>
          <a:bodyPr wrap="square" rtlCol="0">
            <a:spAutoFit/>
          </a:bodyPr>
          <a:lstStyle/>
          <a:p>
            <a:pPr algn="just"/>
            <a:r>
              <a:rPr lang="pl-PL" sz="1600" dirty="0" smtClean="0"/>
              <a:t>Instrukcja </a:t>
            </a:r>
            <a:r>
              <a:rPr lang="pl-PL" sz="1600" dirty="0" err="1" smtClean="0"/>
              <a:t>Eurostatu</a:t>
            </a:r>
            <a:r>
              <a:rPr lang="pl-PL" sz="1600" dirty="0" smtClean="0"/>
              <a:t> zaleca 3% stopę dyskontową, umożliwiającą porównania między krajami. Ponieważ wyliczenia FOR koncentrują się na sytuacji Polski, przyjęto zindywidualizowaną, zmienną stopę dyskontową równą tempu wzrostu gospodarczego. Przy założeniu stałej 3% stopy dyskontowej dług ukryty wyniósłby na koniec 2012 roku  2 486 mld zł.</a:t>
            </a:r>
            <a:endParaRPr lang="en-US"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1" name="Prostokąt 10"/>
          <p:cNvSpPr/>
          <p:nvPr/>
        </p:nvSpPr>
        <p:spPr>
          <a:xfrm>
            <a:off x="4459167" y="260648"/>
            <a:ext cx="3189143" cy="461665"/>
          </a:xfrm>
          <a:prstGeom prst="rect">
            <a:avLst/>
          </a:prstGeom>
        </p:spPr>
        <p:txBody>
          <a:bodyPr wrap="none">
            <a:spAutoFit/>
          </a:bodyPr>
          <a:lstStyle/>
          <a:p>
            <a:pPr algn="ctr"/>
            <a:r>
              <a:rPr lang="pl-PL" sz="2400" b="1" dirty="0" smtClean="0">
                <a:solidFill>
                  <a:schemeClr val="bg1"/>
                </a:solidFill>
              </a:rPr>
              <a:t>4.3 </a:t>
            </a:r>
            <a:r>
              <a:rPr lang="pl-PL" sz="2400" b="1" dirty="0" smtClean="0">
                <a:solidFill>
                  <a:schemeClr val="bg1"/>
                </a:solidFill>
              </a:rPr>
              <a:t>Aktualizacja licznika</a:t>
            </a:r>
          </a:p>
        </p:txBody>
      </p:sp>
      <p:sp>
        <p:nvSpPr>
          <p:cNvPr id="5" name="pole tekstowe 4"/>
          <p:cNvSpPr txBox="1"/>
          <p:nvPr/>
        </p:nvSpPr>
        <p:spPr>
          <a:xfrm>
            <a:off x="539552" y="1268760"/>
            <a:ext cx="8175852" cy="1200329"/>
          </a:xfrm>
          <a:prstGeom prst="rect">
            <a:avLst/>
          </a:prstGeom>
          <a:noFill/>
        </p:spPr>
        <p:txBody>
          <a:bodyPr wrap="square" rtlCol="0">
            <a:spAutoFit/>
          </a:bodyPr>
          <a:lstStyle/>
          <a:p>
            <a:r>
              <a:rPr lang="pl-PL" dirty="0" smtClean="0"/>
              <a:t>Ukryty dług publiczny po aktualizacji na koniec 2013 roku wynosi</a:t>
            </a:r>
            <a:r>
              <a:rPr lang="pl-PL" b="1" dirty="0" smtClean="0"/>
              <a:t> 3164 mld zł</a:t>
            </a:r>
            <a:r>
              <a:rPr lang="pl-PL" dirty="0" smtClean="0"/>
              <a:t>, w tym:</a:t>
            </a:r>
          </a:p>
          <a:p>
            <a:r>
              <a:rPr lang="pl-PL" b="1" dirty="0" smtClean="0"/>
              <a:t>1418 mld zł </a:t>
            </a:r>
            <a:r>
              <a:rPr lang="pl-PL" dirty="0" smtClean="0"/>
              <a:t>to wartość zobowiązań wobec osób już pobierających emerytury</a:t>
            </a:r>
          </a:p>
          <a:p>
            <a:r>
              <a:rPr lang="pl-PL" b="1" dirty="0" smtClean="0"/>
              <a:t>1704 mld zł </a:t>
            </a:r>
            <a:r>
              <a:rPr lang="pl-PL" dirty="0" smtClean="0"/>
              <a:t>to wartość zobowiązań ZUS zapisanych w I filarze</a:t>
            </a:r>
          </a:p>
          <a:p>
            <a:r>
              <a:rPr lang="pl-PL" b="1" dirty="0" smtClean="0"/>
              <a:t>    42 mld </a:t>
            </a:r>
            <a:r>
              <a:rPr lang="pl-PL" dirty="0" smtClean="0"/>
              <a:t>zł to wartość zobowiązań ZUS zapisanych na subkontach</a:t>
            </a:r>
            <a:endParaRPr lang="en-US" dirty="0"/>
          </a:p>
        </p:txBody>
      </p:sp>
      <p:sp>
        <p:nvSpPr>
          <p:cNvPr id="7" name="pole tekstowe 6"/>
          <p:cNvSpPr txBox="1"/>
          <p:nvPr/>
        </p:nvSpPr>
        <p:spPr>
          <a:xfrm>
            <a:off x="611560" y="2924944"/>
            <a:ext cx="8280920" cy="1277273"/>
          </a:xfrm>
          <a:prstGeom prst="rect">
            <a:avLst/>
          </a:prstGeom>
          <a:noFill/>
        </p:spPr>
        <p:txBody>
          <a:bodyPr wrap="square" rtlCol="0">
            <a:spAutoFit/>
          </a:bodyPr>
          <a:lstStyle/>
          <a:p>
            <a:pPr>
              <a:spcAft>
                <a:spcPts val="600"/>
              </a:spcAft>
            </a:pPr>
            <a:r>
              <a:rPr lang="pl-PL" dirty="0" smtClean="0"/>
              <a:t>Aktualizacja licznika długu ukrytego obejmuje:</a:t>
            </a:r>
          </a:p>
          <a:p>
            <a:pPr>
              <a:buFontTx/>
              <a:buChar char="-"/>
            </a:pPr>
            <a:r>
              <a:rPr lang="pl-PL" dirty="0" smtClean="0"/>
              <a:t>Zmianę roku bazowego z 2012 na 2013</a:t>
            </a:r>
          </a:p>
          <a:p>
            <a:pPr>
              <a:buFontTx/>
              <a:buChar char="-"/>
            </a:pPr>
            <a:r>
              <a:rPr lang="pl-PL" dirty="0" smtClean="0"/>
              <a:t>Aktualizację danych o liczbie emerytów i ubezpieczonych w ZUS</a:t>
            </a:r>
          </a:p>
          <a:p>
            <a:pPr>
              <a:buFontTx/>
              <a:buChar char="-"/>
            </a:pPr>
            <a:r>
              <a:rPr lang="pl-PL" dirty="0" smtClean="0"/>
              <a:t>Aktualizację prognoz makroekonomicznych</a:t>
            </a:r>
            <a:endParaRPr lang="en-US" dirty="0"/>
          </a:p>
        </p:txBody>
      </p:sp>
      <p:sp>
        <p:nvSpPr>
          <p:cNvPr id="8" name="pole tekstowe 7"/>
          <p:cNvSpPr txBox="1"/>
          <p:nvPr/>
        </p:nvSpPr>
        <p:spPr>
          <a:xfrm>
            <a:off x="467544" y="4338970"/>
            <a:ext cx="8424936" cy="1815882"/>
          </a:xfrm>
          <a:prstGeom prst="rect">
            <a:avLst/>
          </a:prstGeom>
          <a:noFill/>
        </p:spPr>
        <p:txBody>
          <a:bodyPr wrap="square" rtlCol="0">
            <a:spAutoFit/>
          </a:bodyPr>
          <a:lstStyle/>
          <a:p>
            <a:pPr algn="just"/>
            <a:r>
              <a:rPr lang="pl-PL" sz="1600" i="1" dirty="0" smtClean="0"/>
              <a:t>Wielkość ukrytego długu publicznego, szacowanego zgodnie z metodologią ESA2010 bazuje na zsumowaniu zdyskontowanych prognozowanych przyszłych strumieni wypłat. Przy szacowaniu ukrytego długu publicznego brane są pod uwagę:</a:t>
            </a:r>
          </a:p>
          <a:p>
            <a:pPr algn="just"/>
            <a:r>
              <a:rPr lang="pl-PL" sz="1600" i="1" dirty="0" smtClean="0"/>
              <a:t>Wysokość już przyznanych emerytur, stan kont emerytalnych w ZUS, wielkość poszczególnych kohort, prognozowane długości trwania życia, prognozy wzrostu gospodarczego, płac oraz aktywności zawodowej.</a:t>
            </a:r>
          </a:p>
          <a:p>
            <a:pPr algn="just"/>
            <a:r>
              <a:rPr lang="pl-PL" sz="1600" i="1" dirty="0" smtClean="0"/>
              <a:t>Więcej na temat metodologii oraz analizy wrażliwości dostępne są w materiałach FOR z </a:t>
            </a:r>
            <a:r>
              <a:rPr lang="pl-PL" sz="1600" i="1" dirty="0" smtClean="0"/>
              <a:t>10 V 2014.</a:t>
            </a:r>
            <a:endParaRPr lang="en-US" sz="16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1" name="Prostokąt 10"/>
          <p:cNvSpPr/>
          <p:nvPr/>
        </p:nvSpPr>
        <p:spPr>
          <a:xfrm>
            <a:off x="4924617" y="260648"/>
            <a:ext cx="2258247" cy="461665"/>
          </a:xfrm>
          <a:prstGeom prst="rect">
            <a:avLst/>
          </a:prstGeom>
        </p:spPr>
        <p:txBody>
          <a:bodyPr wrap="none">
            <a:spAutoFit/>
          </a:bodyPr>
          <a:lstStyle/>
          <a:p>
            <a:pPr algn="ctr"/>
            <a:r>
              <a:rPr lang="pl-PL" sz="2400" b="1" dirty="0" smtClean="0">
                <a:solidFill>
                  <a:schemeClr val="bg1"/>
                </a:solidFill>
              </a:rPr>
              <a:t>4.4 Polska na tle</a:t>
            </a:r>
            <a:endParaRPr lang="pl-PL" sz="2400" b="1" dirty="0" smtClean="0">
              <a:solidFill>
                <a:schemeClr val="bg1"/>
              </a:solidFill>
            </a:endParaRPr>
          </a:p>
        </p:txBody>
      </p:sp>
      <p:pic>
        <p:nvPicPr>
          <p:cNvPr id="2050" name="Picture 2"/>
          <p:cNvPicPr>
            <a:picLocks noChangeAspect="1" noChangeArrowheads="1"/>
          </p:cNvPicPr>
          <p:nvPr/>
        </p:nvPicPr>
        <p:blipFill>
          <a:blip r:embed="rId2" cstate="print"/>
          <a:srcRect/>
          <a:stretch>
            <a:fillRect/>
          </a:stretch>
        </p:blipFill>
        <p:spPr bwMode="auto">
          <a:xfrm>
            <a:off x="827584" y="1038451"/>
            <a:ext cx="7632848" cy="4944355"/>
          </a:xfrm>
          <a:prstGeom prst="rect">
            <a:avLst/>
          </a:prstGeom>
          <a:noFill/>
          <a:ln w="9525">
            <a:noFill/>
            <a:miter lim="800000"/>
            <a:headEnd/>
            <a:tailEnd/>
          </a:ln>
        </p:spPr>
      </p:pic>
      <p:sp>
        <p:nvSpPr>
          <p:cNvPr id="10" name="pole tekstowe 9"/>
          <p:cNvSpPr txBox="1"/>
          <p:nvPr/>
        </p:nvSpPr>
        <p:spPr>
          <a:xfrm>
            <a:off x="395536" y="5949280"/>
            <a:ext cx="8748464" cy="369332"/>
          </a:xfrm>
          <a:prstGeom prst="rect">
            <a:avLst/>
          </a:prstGeom>
          <a:noFill/>
        </p:spPr>
        <p:txBody>
          <a:bodyPr wrap="square" rtlCol="0">
            <a:spAutoFit/>
          </a:bodyPr>
          <a:lstStyle/>
          <a:p>
            <a:r>
              <a:rPr lang="pl-PL" dirty="0" smtClean="0"/>
              <a:t>Inny rok (2006), szerzej (renty, KRUS, system zaopatrzeniowy), PBO</a:t>
            </a:r>
            <a:endParaRPr lang="en-US" dirty="0"/>
          </a:p>
        </p:txBody>
      </p:sp>
      <p:sp>
        <p:nvSpPr>
          <p:cNvPr id="12" name="Prostokąt 11"/>
          <p:cNvSpPr/>
          <p:nvPr/>
        </p:nvSpPr>
        <p:spPr>
          <a:xfrm>
            <a:off x="331912" y="6525344"/>
            <a:ext cx="8748464" cy="307777"/>
          </a:xfrm>
          <a:prstGeom prst="rect">
            <a:avLst/>
          </a:prstGeom>
        </p:spPr>
        <p:txBody>
          <a:bodyPr wrap="square">
            <a:spAutoFit/>
          </a:bodyPr>
          <a:lstStyle/>
          <a:p>
            <a:r>
              <a:rPr lang="pl-PL" sz="1400" i="1" dirty="0" smtClean="0">
                <a:solidFill>
                  <a:schemeClr val="bg1"/>
                </a:solidFill>
              </a:rPr>
              <a:t>Źródło: </a:t>
            </a:r>
            <a:r>
              <a:rPr lang="pl-PL" sz="1400" i="1" dirty="0" err="1" smtClean="0">
                <a:solidFill>
                  <a:schemeClr val="bg1"/>
                </a:solidFill>
              </a:rPr>
              <a:t>Mueller</a:t>
            </a:r>
            <a:r>
              <a:rPr lang="pl-PL" sz="1400" i="1" dirty="0" smtClean="0">
                <a:solidFill>
                  <a:schemeClr val="bg1"/>
                </a:solidFill>
              </a:rPr>
              <a:t> 2009</a:t>
            </a:r>
            <a:endParaRPr lang="pl-PL" sz="1400" i="1"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2780928"/>
            <a:ext cx="8686800" cy="3345235"/>
          </a:xfrm>
        </p:spPr>
        <p:txBody>
          <a:bodyPr/>
          <a:lstStyle/>
          <a:p>
            <a:pPr>
              <a:buNone/>
            </a:pPr>
            <a:r>
              <a:rPr lang="pl-PL" b="1" dirty="0" smtClean="0">
                <a:solidFill>
                  <a:schemeClr val="tx2"/>
                </a:solidFill>
              </a:rPr>
              <a:t>Ukryty dług publiczny w kontekście zmian w OFE</a:t>
            </a:r>
          </a:p>
          <a:p>
            <a:endParaRPr lang="en-US" b="1" dirty="0">
              <a:solidFill>
                <a:schemeClr val="tx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Prostokąt 8"/>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sp>
        <p:nvSpPr>
          <p:cNvPr id="14338" name="Prostokąt 3"/>
          <p:cNvSpPr>
            <a:spLocks noChangeArrowheads="1"/>
          </p:cNvSpPr>
          <p:nvPr/>
        </p:nvSpPr>
        <p:spPr bwMode="auto">
          <a:xfrm>
            <a:off x="395288" y="4311650"/>
            <a:ext cx="8424862" cy="1200150"/>
          </a:xfrm>
          <a:prstGeom prst="rect">
            <a:avLst/>
          </a:prstGeom>
          <a:noFill/>
          <a:ln w="9525">
            <a:noFill/>
            <a:miter lim="800000"/>
            <a:headEnd/>
            <a:tailEnd/>
          </a:ln>
        </p:spPr>
        <p:txBody>
          <a:bodyPr>
            <a:spAutoFit/>
          </a:bodyPr>
          <a:lstStyle/>
          <a:p>
            <a:pPr algn="just"/>
            <a:r>
              <a:rPr lang="pl-PL" sz="1200" i="1" dirty="0">
                <a:latin typeface="Calibri" pitchFamily="34" charset="0"/>
              </a:rPr>
              <a:t>„ (…) W warunkach roku 2014 r. podobny do uzyskanego efekt (tj. 20 mld zł) [podobny do nacjonalizacji] dałoby pozyskanie kwoty dodatkowych dochodów sektora finansów publicznych poprzez np. podniesienie stawek VAT (podstawowa 23% i obniżona 8%), które musiałyby wzrosnąć o ok. 4 punkty procentowe każda lub poprzez podniesienie obu stawek PIT o nieco ponad 3 punkty procentowe lub stawki podstawowej (18%) o blisko 3,5 punkty procentowe (…)”</a:t>
            </a:r>
          </a:p>
          <a:p>
            <a:pPr algn="just"/>
            <a:r>
              <a:rPr lang="pl-PL" sz="1200" dirty="0">
                <a:latin typeface="Calibri" pitchFamily="34" charset="0"/>
              </a:rPr>
              <a:t>Uzasadnienie ustawy o zmianie niektórych ustaw w związku z określeniem zasad wypłaty emerytur ze środków zgromadzonych w otwartych funduszach emerytalnych,  nacjonalizującej oszczędności emerytalne Polaków</a:t>
            </a:r>
            <a:endParaRPr lang="en-US" sz="1200" dirty="0">
              <a:latin typeface="Calibri" pitchFamily="34" charset="0"/>
            </a:endParaRPr>
          </a:p>
        </p:txBody>
      </p:sp>
      <p:sp>
        <p:nvSpPr>
          <p:cNvPr id="14339" name="Prostokąt 4"/>
          <p:cNvSpPr>
            <a:spLocks noChangeArrowheads="1"/>
          </p:cNvSpPr>
          <p:nvPr/>
        </p:nvSpPr>
        <p:spPr bwMode="auto">
          <a:xfrm>
            <a:off x="468313" y="1700213"/>
            <a:ext cx="8207375" cy="831850"/>
          </a:xfrm>
          <a:prstGeom prst="rect">
            <a:avLst/>
          </a:prstGeom>
          <a:noFill/>
          <a:ln w="9525">
            <a:noFill/>
            <a:miter lim="800000"/>
            <a:headEnd/>
            <a:tailEnd/>
          </a:ln>
        </p:spPr>
        <p:txBody>
          <a:bodyPr>
            <a:spAutoFit/>
          </a:bodyPr>
          <a:lstStyle/>
          <a:p>
            <a:pPr algn="just"/>
            <a:r>
              <a:rPr lang="pl-PL" sz="1200" i="1" dirty="0">
                <a:latin typeface="Calibri" pitchFamily="34" charset="0"/>
              </a:rPr>
              <a:t>„ (…) Z rokiem 2011 skończył się w Polsce cykl wzrostu długu w relacji do PKB i zaczął się okres, kiedy dług w relacji do PKB zaczyna spadać.  (…)  Już w 2012 r. relacja państwowego długu publicznego do PKB powinna być niższa o całe 3 punkty procentowe i przy sprzyjających okolicznościach może spaść nawet poniżej 50% PKB.  (…)”</a:t>
            </a:r>
          </a:p>
          <a:p>
            <a:pPr algn="just"/>
            <a:r>
              <a:rPr lang="pl-PL" sz="1200" dirty="0">
                <a:latin typeface="Calibri" pitchFamily="34" charset="0"/>
              </a:rPr>
              <a:t>List otwarty ministra Rostowskiego IV 2012</a:t>
            </a:r>
            <a:endParaRPr lang="en-US" sz="1200" dirty="0">
              <a:latin typeface="Calibri" pitchFamily="34" charset="0"/>
            </a:endParaRPr>
          </a:p>
        </p:txBody>
      </p:sp>
      <p:sp>
        <p:nvSpPr>
          <p:cNvPr id="14340" name="pole tekstowe 5"/>
          <p:cNvSpPr txBox="1">
            <a:spLocks noChangeArrowheads="1"/>
          </p:cNvSpPr>
          <p:nvPr/>
        </p:nvSpPr>
        <p:spPr bwMode="auto">
          <a:xfrm>
            <a:off x="539750" y="1187450"/>
            <a:ext cx="8353425" cy="523875"/>
          </a:xfrm>
          <a:prstGeom prst="rect">
            <a:avLst/>
          </a:prstGeom>
          <a:noFill/>
          <a:ln w="9525">
            <a:noFill/>
            <a:miter lim="800000"/>
            <a:headEnd/>
            <a:tailEnd/>
          </a:ln>
        </p:spPr>
        <p:txBody>
          <a:bodyPr>
            <a:spAutoFit/>
          </a:bodyPr>
          <a:lstStyle/>
          <a:p>
            <a:r>
              <a:rPr lang="pl-PL" sz="1400" b="1">
                <a:latin typeface="Calibri" pitchFamily="34" charset="0"/>
              </a:rPr>
              <a:t>IV 2012 –  minister Rostowski apeluje o wyłączenie licznika długu, przekonując, że sytuacja finansów publicznych jest dobra; rząd ignoruje apele o głęboką reformę finansów publicznych</a:t>
            </a:r>
            <a:endParaRPr lang="en-US" sz="1400" b="1">
              <a:latin typeface="Calibri" pitchFamily="34" charset="0"/>
            </a:endParaRPr>
          </a:p>
        </p:txBody>
      </p:sp>
      <p:sp>
        <p:nvSpPr>
          <p:cNvPr id="14341" name="pole tekstowe 7"/>
          <p:cNvSpPr txBox="1">
            <a:spLocks noChangeArrowheads="1"/>
          </p:cNvSpPr>
          <p:nvPr/>
        </p:nvSpPr>
        <p:spPr bwMode="auto">
          <a:xfrm>
            <a:off x="539750" y="3789363"/>
            <a:ext cx="8353425" cy="522287"/>
          </a:xfrm>
          <a:prstGeom prst="rect">
            <a:avLst/>
          </a:prstGeom>
          <a:noFill/>
          <a:ln w="9525">
            <a:noFill/>
            <a:miter lim="800000"/>
            <a:headEnd/>
            <a:tailEnd/>
          </a:ln>
        </p:spPr>
        <p:txBody>
          <a:bodyPr>
            <a:spAutoFit/>
          </a:bodyPr>
          <a:lstStyle/>
          <a:p>
            <a:r>
              <a:rPr lang="pl-PL" sz="1400" b="1" dirty="0">
                <a:latin typeface="Calibri" pitchFamily="34" charset="0"/>
              </a:rPr>
              <a:t>Od połowy 2013 – koalicja PSL-PO sugeruje, że stoimy przed drastyczną alternatywą: albo wywłaszczenie Polaków z oszczędności emerytalnych, albo  jakiś katastrofalny scenariusz</a:t>
            </a:r>
            <a:endParaRPr lang="en-US" sz="1400" b="1" dirty="0">
              <a:latin typeface="Calibri" pitchFamily="34" charset="0"/>
            </a:endParaRPr>
          </a:p>
        </p:txBody>
      </p:sp>
      <p:sp>
        <p:nvSpPr>
          <p:cNvPr id="14342" name="Prostokąt 9"/>
          <p:cNvSpPr>
            <a:spLocks noChangeArrowheads="1"/>
          </p:cNvSpPr>
          <p:nvPr/>
        </p:nvSpPr>
        <p:spPr bwMode="auto">
          <a:xfrm>
            <a:off x="3253809" y="188913"/>
            <a:ext cx="5600252" cy="707886"/>
          </a:xfrm>
          <a:prstGeom prst="rect">
            <a:avLst/>
          </a:prstGeom>
          <a:noFill/>
          <a:ln w="9525">
            <a:noFill/>
            <a:miter lim="800000"/>
            <a:headEnd/>
            <a:tailEnd/>
          </a:ln>
        </p:spPr>
        <p:txBody>
          <a:bodyPr wrap="none">
            <a:spAutoFit/>
          </a:bodyPr>
          <a:lstStyle/>
          <a:p>
            <a:pPr algn="ctr"/>
            <a:r>
              <a:rPr lang="pl-PL" sz="2000" b="1" dirty="0" smtClean="0">
                <a:solidFill>
                  <a:schemeClr val="bg1"/>
                </a:solidFill>
                <a:latin typeface="Calibri" pitchFamily="34" charset="0"/>
              </a:rPr>
              <a:t>5.1 W 2012 </a:t>
            </a:r>
            <a:r>
              <a:rPr lang="pl-PL" sz="2000" b="1" dirty="0">
                <a:solidFill>
                  <a:schemeClr val="bg1"/>
                </a:solidFill>
                <a:latin typeface="Calibri" pitchFamily="34" charset="0"/>
              </a:rPr>
              <a:t>rząd PO-PSL uspokajał, </a:t>
            </a:r>
            <a:r>
              <a:rPr lang="pl-PL" sz="2000" b="1" dirty="0" smtClean="0">
                <a:solidFill>
                  <a:schemeClr val="bg1"/>
                </a:solidFill>
                <a:latin typeface="Calibri" pitchFamily="34" charset="0"/>
              </a:rPr>
              <a:t>w 2013 straszył:</a:t>
            </a:r>
            <a:endParaRPr lang="pl-PL" sz="2000" b="1" dirty="0">
              <a:solidFill>
                <a:schemeClr val="bg1"/>
              </a:solidFill>
              <a:latin typeface="Calibri" pitchFamily="34" charset="0"/>
            </a:endParaRPr>
          </a:p>
          <a:p>
            <a:pPr algn="ctr"/>
            <a:r>
              <a:rPr lang="pl-PL" sz="2000" b="1" dirty="0">
                <a:solidFill>
                  <a:schemeClr val="bg1"/>
                </a:solidFill>
                <a:latin typeface="Calibri" pitchFamily="34" charset="0"/>
              </a:rPr>
              <a:t>od oficjalnego optymizmu do katastrofizmu</a:t>
            </a:r>
          </a:p>
        </p:txBody>
      </p:sp>
      <p:sp>
        <p:nvSpPr>
          <p:cNvPr id="14343" name="Prostokąt 10"/>
          <p:cNvSpPr>
            <a:spLocks noChangeArrowheads="1"/>
          </p:cNvSpPr>
          <p:nvPr/>
        </p:nvSpPr>
        <p:spPr bwMode="auto">
          <a:xfrm>
            <a:off x="468313" y="2924175"/>
            <a:ext cx="8064500" cy="831850"/>
          </a:xfrm>
          <a:prstGeom prst="rect">
            <a:avLst/>
          </a:prstGeom>
          <a:noFill/>
          <a:ln w="9525">
            <a:noFill/>
            <a:miter lim="800000"/>
            <a:headEnd/>
            <a:tailEnd/>
          </a:ln>
        </p:spPr>
        <p:txBody>
          <a:bodyPr>
            <a:spAutoFit/>
          </a:bodyPr>
          <a:lstStyle/>
          <a:p>
            <a:r>
              <a:rPr lang="pl-PL" sz="1200" i="1">
                <a:latin typeface="Calibri" pitchFamily="34" charset="0"/>
              </a:rPr>
              <a:t>„(…)Nierównowaga finansów publicznych w Polsce ma charakter trwały i w konsekwencji nawet w latach wysokiego wzrostu gospodarczego wynik sektora instytucji rządowych i samorządowych był ujemny. (…)”</a:t>
            </a:r>
          </a:p>
          <a:p>
            <a:r>
              <a:rPr lang="pl-PL" sz="1200">
                <a:latin typeface="Calibri" pitchFamily="34" charset="0"/>
              </a:rPr>
              <a:t>Uzasadnienie projektu ustawy o zmianie ustawy o finansach publicznych oraz niektórych innych ustaw z 2 X 2013, wprowadzającego regułę wydatkową</a:t>
            </a:r>
            <a:endParaRPr lang="en-US" sz="1200">
              <a:latin typeface="Calibri" pitchFamily="34" charset="0"/>
            </a:endParaRPr>
          </a:p>
        </p:txBody>
      </p:sp>
      <p:sp>
        <p:nvSpPr>
          <p:cNvPr id="14344" name="pole tekstowe 11"/>
          <p:cNvSpPr txBox="1">
            <a:spLocks noChangeArrowheads="1"/>
          </p:cNvSpPr>
          <p:nvPr/>
        </p:nvSpPr>
        <p:spPr bwMode="auto">
          <a:xfrm>
            <a:off x="539750" y="2636838"/>
            <a:ext cx="8353425" cy="307975"/>
          </a:xfrm>
          <a:prstGeom prst="rect">
            <a:avLst/>
          </a:prstGeom>
          <a:noFill/>
          <a:ln w="9525">
            <a:noFill/>
            <a:miter lim="800000"/>
            <a:headEnd/>
            <a:tailEnd/>
          </a:ln>
        </p:spPr>
        <p:txBody>
          <a:bodyPr>
            <a:spAutoFit/>
          </a:bodyPr>
          <a:lstStyle/>
          <a:p>
            <a:r>
              <a:rPr lang="pl-PL" sz="1400" b="1">
                <a:latin typeface="Calibri" pitchFamily="34" charset="0"/>
              </a:rPr>
              <a:t>X 2013 Ministerstwo Finansów twierdzi, że problem finansów publicznych ma charakter strukturalny</a:t>
            </a:r>
            <a:endParaRPr lang="en-US" sz="1400" b="1">
              <a:latin typeface="Calibri" pitchFamily="34" charset="0"/>
            </a:endParaRPr>
          </a:p>
        </p:txBody>
      </p:sp>
      <p:sp>
        <p:nvSpPr>
          <p:cNvPr id="13" name="pole tekstowe 12"/>
          <p:cNvSpPr txBox="1"/>
          <p:nvPr/>
        </p:nvSpPr>
        <p:spPr>
          <a:xfrm>
            <a:off x="250825" y="5589588"/>
            <a:ext cx="8353425" cy="738187"/>
          </a:xfrm>
          <a:prstGeom prst="rect">
            <a:avLst/>
          </a:prstGeom>
          <a:noFill/>
        </p:spPr>
        <p:txBody>
          <a:bodyPr>
            <a:spAutoFit/>
          </a:bodyPr>
          <a:lstStyle/>
          <a:p>
            <a:pPr fontAlgn="auto">
              <a:spcBef>
                <a:spcPts val="0"/>
              </a:spcBef>
              <a:spcAft>
                <a:spcPts val="0"/>
              </a:spcAft>
              <a:defRPr/>
            </a:pPr>
            <a:r>
              <a:rPr lang="pl-PL" sz="1400" b="1" dirty="0">
                <a:solidFill>
                  <a:schemeClr val="tx2">
                    <a:lumMod val="75000"/>
                  </a:schemeClr>
                </a:solidFill>
                <a:latin typeface="+mn-lt"/>
                <a:cs typeface="+mn-cs"/>
              </a:rPr>
              <a:t>Wbrew sugestiom rządowym nikt z obrońców oszczędności emerytalnych Polaków zgromadzonych w OFE nie proponował podniesienia podatków o 20 mld zł. Deficyt można ograniczać bardziej stopniowo, działaniami które jednocześnie będą wspierały wzrost gospodarczy.</a:t>
            </a:r>
            <a:endParaRPr lang="en-US" sz="1400" b="1" dirty="0">
              <a:solidFill>
                <a:schemeClr val="tx2">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Prostokąt 8"/>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sp>
        <p:nvSpPr>
          <p:cNvPr id="11" name="pole tekstowe 10"/>
          <p:cNvSpPr txBox="1"/>
          <p:nvPr/>
        </p:nvSpPr>
        <p:spPr>
          <a:xfrm>
            <a:off x="250825" y="5437188"/>
            <a:ext cx="8713788" cy="830997"/>
          </a:xfrm>
          <a:prstGeom prst="rect">
            <a:avLst/>
          </a:prstGeom>
          <a:noFill/>
        </p:spPr>
        <p:txBody>
          <a:bodyPr>
            <a:spAutoFit/>
          </a:bodyPr>
          <a:lstStyle/>
          <a:p>
            <a:pPr algn="just" fontAlgn="auto">
              <a:spcBef>
                <a:spcPts val="0"/>
              </a:spcBef>
              <a:spcAft>
                <a:spcPts val="0"/>
              </a:spcAft>
              <a:buFont typeface="Arial" pitchFamily="34" charset="0"/>
              <a:buChar char="•"/>
              <a:defRPr/>
            </a:pPr>
            <a:r>
              <a:rPr lang="pl-PL" sz="1600" b="1" dirty="0" smtClean="0">
                <a:solidFill>
                  <a:schemeClr val="tx2">
                    <a:lumMod val="75000"/>
                  </a:schemeClr>
                </a:solidFill>
                <a:latin typeface="+mn-lt"/>
                <a:cs typeface="+mn-cs"/>
              </a:rPr>
              <a:t>  Jeszcze </a:t>
            </a:r>
            <a:r>
              <a:rPr lang="pl-PL" sz="1600" b="1" dirty="0">
                <a:solidFill>
                  <a:schemeClr val="tx2">
                    <a:lumMod val="75000"/>
                  </a:schemeClr>
                </a:solidFill>
                <a:latin typeface="+mn-lt"/>
                <a:cs typeface="+mn-cs"/>
              </a:rPr>
              <a:t>w kwietniu 2013 rząd przewidywał, że bez wywłaszczenia oszczędności emerytalnych Polaków zgromadzonych w OFE, do 2014 roku deficyt zostanie ograniczony do poziomu zbliżonego  do  3% PKB.</a:t>
            </a:r>
          </a:p>
        </p:txBody>
      </p:sp>
      <p:sp>
        <p:nvSpPr>
          <p:cNvPr id="15363" name="Prostokąt 9"/>
          <p:cNvSpPr>
            <a:spLocks noChangeArrowheads="1"/>
          </p:cNvSpPr>
          <p:nvPr/>
        </p:nvSpPr>
        <p:spPr bwMode="auto">
          <a:xfrm>
            <a:off x="3253014" y="188913"/>
            <a:ext cx="5600251" cy="707886"/>
          </a:xfrm>
          <a:prstGeom prst="rect">
            <a:avLst/>
          </a:prstGeom>
          <a:noFill/>
          <a:ln w="9525">
            <a:noFill/>
            <a:miter lim="800000"/>
            <a:headEnd/>
            <a:tailEnd/>
          </a:ln>
        </p:spPr>
        <p:txBody>
          <a:bodyPr wrap="none">
            <a:spAutoFit/>
          </a:bodyPr>
          <a:lstStyle/>
          <a:p>
            <a:pPr algn="ctr"/>
            <a:r>
              <a:rPr lang="pl-PL" sz="2000" b="1" dirty="0" smtClean="0">
                <a:solidFill>
                  <a:schemeClr val="bg1"/>
                </a:solidFill>
                <a:latin typeface="Calibri" pitchFamily="34" charset="0"/>
              </a:rPr>
              <a:t>5.2 W 2012 rząd PO-PSL uspokajał, w 2013 straszył:</a:t>
            </a:r>
            <a:endParaRPr lang="pl-PL" sz="2000" b="1" dirty="0">
              <a:solidFill>
                <a:schemeClr val="bg1"/>
              </a:solidFill>
              <a:latin typeface="Calibri" pitchFamily="34" charset="0"/>
            </a:endParaRPr>
          </a:p>
          <a:p>
            <a:pPr algn="ctr"/>
            <a:r>
              <a:rPr lang="pl-PL" sz="2000" b="1" dirty="0">
                <a:solidFill>
                  <a:schemeClr val="bg1"/>
                </a:solidFill>
                <a:latin typeface="Calibri" pitchFamily="34" charset="0"/>
              </a:rPr>
              <a:t>Zastanawiające zmiany oficjalnych prognoz (I)</a:t>
            </a:r>
          </a:p>
        </p:txBody>
      </p:sp>
      <p:sp>
        <p:nvSpPr>
          <p:cNvPr id="15364" name="Prostokąt 11"/>
          <p:cNvSpPr>
            <a:spLocks noChangeArrowheads="1"/>
          </p:cNvSpPr>
          <p:nvPr/>
        </p:nvSpPr>
        <p:spPr bwMode="auto">
          <a:xfrm>
            <a:off x="250825" y="6381750"/>
            <a:ext cx="7416800" cy="276225"/>
          </a:xfrm>
          <a:prstGeom prst="rect">
            <a:avLst/>
          </a:prstGeom>
          <a:noFill/>
          <a:ln w="9525">
            <a:noFill/>
            <a:miter lim="800000"/>
            <a:headEnd/>
            <a:tailEnd/>
          </a:ln>
        </p:spPr>
        <p:txBody>
          <a:bodyPr>
            <a:spAutoFit/>
          </a:bodyPr>
          <a:lstStyle/>
          <a:p>
            <a:r>
              <a:rPr lang="pl-PL" sz="1200" i="1">
                <a:solidFill>
                  <a:schemeClr val="bg1"/>
                </a:solidFill>
                <a:latin typeface="Calibri" pitchFamily="34" charset="0"/>
              </a:rPr>
              <a:t>Źródło:  Aktualizacje Programu Konwergencji z IV 2012 i IV 2013</a:t>
            </a:r>
          </a:p>
        </p:txBody>
      </p:sp>
      <p:pic>
        <p:nvPicPr>
          <p:cNvPr id="15365" name="Picture 2"/>
          <p:cNvPicPr>
            <a:picLocks noChangeAspect="1" noChangeArrowheads="1"/>
          </p:cNvPicPr>
          <p:nvPr/>
        </p:nvPicPr>
        <p:blipFill>
          <a:blip r:embed="rId2" cstate="print"/>
          <a:srcRect/>
          <a:stretch>
            <a:fillRect/>
          </a:stretch>
        </p:blipFill>
        <p:spPr bwMode="auto">
          <a:xfrm>
            <a:off x="127000" y="981075"/>
            <a:ext cx="8909050" cy="4259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Prostokąt 8"/>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sp>
        <p:nvSpPr>
          <p:cNvPr id="11" name="pole tekstowe 10"/>
          <p:cNvSpPr txBox="1"/>
          <p:nvPr/>
        </p:nvSpPr>
        <p:spPr>
          <a:xfrm>
            <a:off x="250825" y="5232102"/>
            <a:ext cx="8497639" cy="1077218"/>
          </a:xfrm>
          <a:prstGeom prst="rect">
            <a:avLst/>
          </a:prstGeom>
          <a:noFill/>
        </p:spPr>
        <p:txBody>
          <a:bodyPr wrap="square">
            <a:spAutoFit/>
          </a:bodyPr>
          <a:lstStyle/>
          <a:p>
            <a:pPr fontAlgn="auto">
              <a:spcBef>
                <a:spcPts val="0"/>
              </a:spcBef>
              <a:spcAft>
                <a:spcPts val="0"/>
              </a:spcAft>
              <a:buFont typeface="Arial" pitchFamily="34" charset="0"/>
              <a:buChar char="•"/>
              <a:defRPr/>
            </a:pPr>
            <a:r>
              <a:rPr lang="pl-PL" sz="1600" b="1" dirty="0" smtClean="0">
                <a:solidFill>
                  <a:schemeClr val="tx2">
                    <a:lumMod val="75000"/>
                  </a:schemeClr>
                </a:solidFill>
                <a:latin typeface="+mn-lt"/>
                <a:cs typeface="+mn-cs"/>
              </a:rPr>
              <a:t>  Jeszcze </a:t>
            </a:r>
            <a:r>
              <a:rPr lang="pl-PL" sz="1600" b="1" dirty="0">
                <a:solidFill>
                  <a:schemeClr val="tx2">
                    <a:lumMod val="75000"/>
                  </a:schemeClr>
                </a:solidFill>
                <a:latin typeface="+mn-lt"/>
                <a:cs typeface="+mn-cs"/>
              </a:rPr>
              <a:t>w IV  2013 oficjalne prognozy sugerowały, że dług publiczny powinien się stabilizować, </a:t>
            </a:r>
            <a:r>
              <a:rPr lang="pl-PL" sz="1600" b="1" dirty="0" smtClean="0">
                <a:solidFill>
                  <a:schemeClr val="tx2">
                    <a:lumMod val="75000"/>
                  </a:schemeClr>
                </a:solidFill>
                <a:latin typeface="+mn-lt"/>
                <a:cs typeface="+mn-cs"/>
              </a:rPr>
              <a:t/>
            </a:r>
            <a:br>
              <a:rPr lang="pl-PL" sz="1600" b="1" dirty="0" smtClean="0">
                <a:solidFill>
                  <a:schemeClr val="tx2">
                    <a:lumMod val="75000"/>
                  </a:schemeClr>
                </a:solidFill>
                <a:latin typeface="+mn-lt"/>
                <a:cs typeface="+mn-cs"/>
              </a:rPr>
            </a:br>
            <a:r>
              <a:rPr lang="pl-PL" sz="1600" b="1" dirty="0" smtClean="0">
                <a:solidFill>
                  <a:schemeClr val="tx2">
                    <a:lumMod val="75000"/>
                  </a:schemeClr>
                </a:solidFill>
                <a:latin typeface="+mn-lt"/>
                <a:cs typeface="+mn-cs"/>
              </a:rPr>
              <a:t>a </a:t>
            </a:r>
            <a:r>
              <a:rPr lang="pl-PL" sz="1600" b="1" dirty="0">
                <a:solidFill>
                  <a:schemeClr val="tx2">
                    <a:lumMod val="75000"/>
                  </a:schemeClr>
                </a:solidFill>
                <a:latin typeface="+mn-lt"/>
                <a:cs typeface="+mn-cs"/>
              </a:rPr>
              <a:t>nawet maleć.</a:t>
            </a:r>
          </a:p>
          <a:p>
            <a:pPr fontAlgn="auto">
              <a:spcBef>
                <a:spcPts val="0"/>
              </a:spcBef>
              <a:spcAft>
                <a:spcPts val="0"/>
              </a:spcAft>
              <a:buFont typeface="Arial" pitchFamily="34" charset="0"/>
              <a:buChar char="•"/>
              <a:defRPr/>
            </a:pPr>
            <a:r>
              <a:rPr lang="pl-PL" sz="1600" b="1" dirty="0" smtClean="0">
                <a:solidFill>
                  <a:schemeClr val="tx2">
                    <a:lumMod val="75000"/>
                  </a:schemeClr>
                </a:solidFill>
                <a:latin typeface="+mn-lt"/>
                <a:cs typeface="+mn-cs"/>
              </a:rPr>
              <a:t>  W </a:t>
            </a:r>
            <a:r>
              <a:rPr lang="pl-PL" sz="1600" b="1" dirty="0">
                <a:solidFill>
                  <a:schemeClr val="tx2">
                    <a:lumMod val="75000"/>
                  </a:schemeClr>
                </a:solidFill>
                <a:latin typeface="+mn-lt"/>
                <a:cs typeface="+mn-cs"/>
              </a:rPr>
              <a:t>IX 2013 przedstawiono znacznie bardziej pesymistyczne prognozy długu na lata 2014-2015, bez wyjaśnienia przyczyn pogorszenia tych prognoz.</a:t>
            </a:r>
            <a:endParaRPr lang="en-US" sz="1600" b="1" dirty="0">
              <a:solidFill>
                <a:schemeClr val="tx2">
                  <a:lumMod val="75000"/>
                </a:schemeClr>
              </a:solidFill>
              <a:latin typeface="+mn-lt"/>
              <a:cs typeface="+mn-cs"/>
            </a:endParaRPr>
          </a:p>
        </p:txBody>
      </p:sp>
      <p:sp>
        <p:nvSpPr>
          <p:cNvPr id="16387" name="Prostokąt 7"/>
          <p:cNvSpPr>
            <a:spLocks noChangeArrowheads="1"/>
          </p:cNvSpPr>
          <p:nvPr/>
        </p:nvSpPr>
        <p:spPr bwMode="auto">
          <a:xfrm>
            <a:off x="250825" y="6381750"/>
            <a:ext cx="7416800" cy="461963"/>
          </a:xfrm>
          <a:prstGeom prst="rect">
            <a:avLst/>
          </a:prstGeom>
          <a:noFill/>
          <a:ln w="9525">
            <a:noFill/>
            <a:miter lim="800000"/>
            <a:headEnd/>
            <a:tailEnd/>
          </a:ln>
        </p:spPr>
        <p:txBody>
          <a:bodyPr>
            <a:spAutoFit/>
          </a:bodyPr>
          <a:lstStyle/>
          <a:p>
            <a:r>
              <a:rPr lang="pl-PL" sz="1200" i="1" dirty="0">
                <a:solidFill>
                  <a:schemeClr val="bg1"/>
                </a:solidFill>
                <a:latin typeface="Calibri" pitchFamily="34" charset="0"/>
              </a:rPr>
              <a:t>Źródło: Rządowy projekt zmian w systemie emerytalnym, Strategie zarządzania długiem publicznym na lata 2013-2016 oraz na lata 2014-2017, Wieloletni plan finansowy państwa na lata 2012-2015 oraz na lata 2013-2016</a:t>
            </a:r>
          </a:p>
        </p:txBody>
      </p:sp>
      <p:sp>
        <p:nvSpPr>
          <p:cNvPr id="16388" name="Prostokąt 6"/>
          <p:cNvSpPr>
            <a:spLocks noChangeArrowheads="1"/>
          </p:cNvSpPr>
          <p:nvPr/>
        </p:nvSpPr>
        <p:spPr bwMode="auto">
          <a:xfrm>
            <a:off x="3253012" y="188913"/>
            <a:ext cx="5600252" cy="707886"/>
          </a:xfrm>
          <a:prstGeom prst="rect">
            <a:avLst/>
          </a:prstGeom>
          <a:noFill/>
          <a:ln w="9525">
            <a:noFill/>
            <a:miter lim="800000"/>
            <a:headEnd/>
            <a:tailEnd/>
          </a:ln>
        </p:spPr>
        <p:txBody>
          <a:bodyPr wrap="none">
            <a:spAutoFit/>
          </a:bodyPr>
          <a:lstStyle/>
          <a:p>
            <a:pPr algn="ctr"/>
            <a:r>
              <a:rPr lang="pl-PL" sz="2000" b="1" dirty="0" smtClean="0">
                <a:solidFill>
                  <a:schemeClr val="bg1"/>
                </a:solidFill>
                <a:latin typeface="Calibri" pitchFamily="34" charset="0"/>
              </a:rPr>
              <a:t>5.3 </a:t>
            </a:r>
            <a:r>
              <a:rPr lang="pl-PL" sz="2000" b="1" dirty="0" smtClean="0">
                <a:solidFill>
                  <a:schemeClr val="bg1"/>
                </a:solidFill>
                <a:latin typeface="Calibri" pitchFamily="34" charset="0"/>
              </a:rPr>
              <a:t>W 2012 rząd PO-PSL uspokajał, w 2013 straszył:</a:t>
            </a:r>
          </a:p>
          <a:p>
            <a:pPr algn="ctr"/>
            <a:r>
              <a:rPr lang="pl-PL" sz="2000" b="1" dirty="0" smtClean="0">
                <a:solidFill>
                  <a:schemeClr val="bg1"/>
                </a:solidFill>
                <a:latin typeface="Calibri" pitchFamily="34" charset="0"/>
              </a:rPr>
              <a:t>Zastanawiające </a:t>
            </a:r>
            <a:r>
              <a:rPr lang="pl-PL" sz="2000" b="1" dirty="0">
                <a:solidFill>
                  <a:schemeClr val="bg1"/>
                </a:solidFill>
                <a:latin typeface="Calibri" pitchFamily="34" charset="0"/>
              </a:rPr>
              <a:t>zmiany oficjalnych prognoz (II)</a:t>
            </a:r>
          </a:p>
        </p:txBody>
      </p:sp>
      <p:pic>
        <p:nvPicPr>
          <p:cNvPr id="1027" name="Picture 3"/>
          <p:cNvPicPr>
            <a:picLocks noChangeAspect="1" noChangeArrowheads="1"/>
          </p:cNvPicPr>
          <p:nvPr/>
        </p:nvPicPr>
        <p:blipFill>
          <a:blip r:embed="rId2" cstate="print"/>
          <a:srcRect/>
          <a:stretch>
            <a:fillRect/>
          </a:stretch>
        </p:blipFill>
        <p:spPr bwMode="auto">
          <a:xfrm>
            <a:off x="55116" y="1052736"/>
            <a:ext cx="9053388" cy="40980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Prostokąt 8"/>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graphicFrame>
        <p:nvGraphicFramePr>
          <p:cNvPr id="8" name="Tabela 7"/>
          <p:cNvGraphicFramePr>
            <a:graphicFrameLocks noGrp="1"/>
          </p:cNvGraphicFramePr>
          <p:nvPr/>
        </p:nvGraphicFramePr>
        <p:xfrm>
          <a:off x="827088" y="1916113"/>
          <a:ext cx="5400599" cy="744855"/>
        </p:xfrm>
        <a:graphic>
          <a:graphicData uri="http://schemas.openxmlformats.org/drawingml/2006/table">
            <a:tbl>
              <a:tblPr/>
              <a:tblGrid>
                <a:gridCol w="2086595"/>
                <a:gridCol w="828501"/>
                <a:gridCol w="828501"/>
                <a:gridCol w="828501"/>
                <a:gridCol w="828501"/>
              </a:tblGrid>
              <a:tr h="180975">
                <a:tc gridSpan="5">
                  <a:txBody>
                    <a:bodyPr/>
                    <a:lstStyle/>
                    <a:p>
                      <a:pPr algn="l" fontAlgn="b"/>
                      <a:r>
                        <a:rPr lang="pl-PL" sz="1200" b="1" i="0" u="none" strike="noStrike" dirty="0">
                          <a:solidFill>
                            <a:srgbClr val="000000"/>
                          </a:solidFill>
                          <a:latin typeface="Czcionka tekstu podstawowego"/>
                        </a:rPr>
                        <a:t>Państwowy </a:t>
                      </a:r>
                      <a:r>
                        <a:rPr lang="pl-PL" sz="1200" b="1" i="0" u="none" strike="noStrike" dirty="0" smtClean="0">
                          <a:solidFill>
                            <a:srgbClr val="000000"/>
                          </a:solidFill>
                          <a:latin typeface="Czcionka tekstu podstawowego"/>
                        </a:rPr>
                        <a:t>Dług Publiczny (% PKB), rządowe</a:t>
                      </a:r>
                      <a:r>
                        <a:rPr lang="pl-PL" sz="1200" b="1" i="0" u="none" strike="noStrike" baseline="0" dirty="0" smtClean="0">
                          <a:solidFill>
                            <a:srgbClr val="000000"/>
                          </a:solidFill>
                          <a:latin typeface="Czcionka tekstu podstawowego"/>
                        </a:rPr>
                        <a:t> prognozy z IX 2013</a:t>
                      </a:r>
                      <a:endParaRPr lang="pl-PL" sz="1200" b="1" i="0" u="none" strike="noStrike" dirty="0">
                        <a:solidFill>
                          <a:srgbClr val="000000"/>
                        </a:solidFill>
                        <a:latin typeface="Czcionka tekstu podstawowego"/>
                      </a:endParaRPr>
                    </a:p>
                  </a:txBody>
                  <a:tcPr marL="9525" marR="9525" marT="9525" marB="0" anchor="b">
                    <a:lnL>
                      <a:noFill/>
                    </a:lnL>
                    <a:lnR>
                      <a:noFill/>
                    </a:lnR>
                    <a:lnT>
                      <a:noFill/>
                    </a:lnT>
                    <a:lnB>
                      <a:noFill/>
                    </a:lnB>
                  </a:tcPr>
                </a:tc>
                <a:tc hMerge="1">
                  <a:txBody>
                    <a:bodyPr/>
                    <a:lstStyle/>
                    <a:p>
                      <a:pPr algn="l" fontAlgn="b"/>
                      <a:endParaRPr lang="pl-PL" sz="1100" b="0" i="0" u="none" strike="noStrike">
                        <a:solidFill>
                          <a:srgbClr val="000000"/>
                        </a:solidFill>
                        <a:latin typeface="Czcionka tekstu podstawowego"/>
                      </a:endParaRPr>
                    </a:p>
                  </a:txBody>
                  <a:tcPr marL="9525" marR="9525" marT="9525" marB="0" anchor="b">
                    <a:lnL>
                      <a:noFill/>
                    </a:lnL>
                    <a:lnR>
                      <a:noFill/>
                    </a:lnR>
                    <a:lnT>
                      <a:noFill/>
                    </a:lnT>
                    <a:lnB>
                      <a:noFill/>
                    </a:lnB>
                  </a:tcPr>
                </a:tc>
                <a:tc hMerge="1">
                  <a:txBody>
                    <a:bodyPr/>
                    <a:lstStyle/>
                    <a:p>
                      <a:pPr algn="l" fontAlgn="b"/>
                      <a:endParaRPr lang="pl-PL" sz="1100" b="0" i="0" u="none" strike="noStrike">
                        <a:solidFill>
                          <a:srgbClr val="000000"/>
                        </a:solidFill>
                        <a:latin typeface="Czcionka tekstu podstawowego"/>
                      </a:endParaRPr>
                    </a:p>
                  </a:txBody>
                  <a:tcPr marL="9525" marR="9525" marT="9525" marB="0" anchor="b">
                    <a:lnL>
                      <a:noFill/>
                    </a:lnL>
                    <a:lnR>
                      <a:noFill/>
                    </a:lnR>
                    <a:lnT>
                      <a:noFill/>
                    </a:lnT>
                    <a:lnB>
                      <a:noFill/>
                    </a:lnB>
                  </a:tcPr>
                </a:tc>
                <a:tc hMerge="1">
                  <a:txBody>
                    <a:bodyPr/>
                    <a:lstStyle/>
                    <a:p>
                      <a:pPr algn="l" fontAlgn="b"/>
                      <a:endParaRPr lang="pl-PL" sz="1100" b="0" i="0" u="none" strike="noStrike">
                        <a:solidFill>
                          <a:srgbClr val="000000"/>
                        </a:solidFill>
                        <a:latin typeface="Czcionka tekstu podstawowego"/>
                      </a:endParaRPr>
                    </a:p>
                  </a:txBody>
                  <a:tcPr marL="9525" marR="9525" marT="9525" marB="0" anchor="b">
                    <a:lnL>
                      <a:noFill/>
                    </a:lnL>
                    <a:lnR>
                      <a:noFill/>
                    </a:lnR>
                    <a:lnT>
                      <a:noFill/>
                    </a:lnT>
                    <a:lnB>
                      <a:noFill/>
                    </a:lnB>
                  </a:tcPr>
                </a:tc>
                <a:tc hMerge="1">
                  <a:txBody>
                    <a:bodyPr/>
                    <a:lstStyle/>
                    <a:p>
                      <a:pPr algn="l" fontAlgn="b"/>
                      <a:endParaRPr lang="pl-PL" sz="11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180975">
                <a:tc>
                  <a:txBody>
                    <a:bodyPr/>
                    <a:lstStyle/>
                    <a:p>
                      <a:pPr algn="l" fontAlgn="b"/>
                      <a:endParaRPr lang="pl-PL" sz="1100" b="0" i="0" u="none" strike="noStrike">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2013</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2014</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2015</a:t>
                      </a:r>
                    </a:p>
                  </a:txBody>
                  <a:tcPr marL="9525" marR="9525" marT="9525" marB="0" anchor="b">
                    <a:lnL>
                      <a:noFill/>
                    </a:lnL>
                    <a:lnR>
                      <a:noFill/>
                    </a:lnR>
                    <a:lnT>
                      <a:noFill/>
                    </a:lnT>
                    <a:lnB>
                      <a:noFill/>
                    </a:lnB>
                  </a:tcPr>
                </a:tc>
                <a:tc>
                  <a:txBody>
                    <a:bodyPr/>
                    <a:lstStyle/>
                    <a:p>
                      <a:pPr algn="r" fontAlgn="b"/>
                      <a:r>
                        <a:rPr lang="pl-PL" sz="1100" b="0" i="0" u="none" strike="noStrike" dirty="0">
                          <a:solidFill>
                            <a:srgbClr val="000000"/>
                          </a:solidFill>
                          <a:latin typeface="Czcionka tekstu podstawowego"/>
                        </a:rPr>
                        <a:t>2016</a:t>
                      </a:r>
                    </a:p>
                  </a:txBody>
                  <a:tcPr marL="9525" marR="9525" marT="9525" marB="0" anchor="b">
                    <a:lnL>
                      <a:noFill/>
                    </a:lnL>
                    <a:lnR>
                      <a:noFill/>
                    </a:lnR>
                    <a:lnT>
                      <a:noFill/>
                    </a:lnT>
                    <a:lnB>
                      <a:noFill/>
                    </a:lnB>
                  </a:tcPr>
                </a:tc>
              </a:tr>
              <a:tr h="180975">
                <a:tc>
                  <a:txBody>
                    <a:bodyPr/>
                    <a:lstStyle/>
                    <a:p>
                      <a:pPr algn="l" fontAlgn="b"/>
                      <a:r>
                        <a:rPr lang="pl-PL" sz="1100" b="0" i="0" u="none" strike="noStrike">
                          <a:solidFill>
                            <a:srgbClr val="000000"/>
                          </a:solidFill>
                          <a:latin typeface="Czcionka tekstu podstawowego"/>
                        </a:rPr>
                        <a:t>ze skokiem na OFE</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54.8%</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47.1%</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47.8%</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47.1%</a:t>
                      </a:r>
                    </a:p>
                  </a:txBody>
                  <a:tcPr marL="9525" marR="9525" marT="9525" marB="0" anchor="b">
                    <a:lnL>
                      <a:noFill/>
                    </a:lnL>
                    <a:lnR>
                      <a:noFill/>
                    </a:lnR>
                    <a:lnT>
                      <a:noFill/>
                    </a:lnT>
                    <a:lnB>
                      <a:noFill/>
                    </a:lnB>
                  </a:tcPr>
                </a:tc>
              </a:tr>
              <a:tr h="190500">
                <a:tc>
                  <a:txBody>
                    <a:bodyPr/>
                    <a:lstStyle/>
                    <a:p>
                      <a:pPr algn="l" fontAlgn="b"/>
                      <a:r>
                        <a:rPr lang="pl-PL" sz="1100" b="0" i="0" u="none" strike="noStrike">
                          <a:solidFill>
                            <a:srgbClr val="000000"/>
                          </a:solidFill>
                          <a:latin typeface="Czcionka tekstu podstawowego"/>
                        </a:rPr>
                        <a:t>bez skoku na OFE</a:t>
                      </a:r>
                    </a:p>
                  </a:txBody>
                  <a:tcPr marL="9525" marR="9525" marT="9525" marB="0" anchor="b">
                    <a:lnL>
                      <a:noFill/>
                    </a:lnL>
                    <a:lnR>
                      <a:noFill/>
                    </a:lnR>
                    <a:lnT>
                      <a:noFill/>
                    </a:lnT>
                    <a:lnB>
                      <a:noFill/>
                    </a:lnB>
                  </a:tcPr>
                </a:tc>
                <a:tc>
                  <a:txBody>
                    <a:bodyPr/>
                    <a:lstStyle/>
                    <a:p>
                      <a:pPr algn="r" fontAlgn="b"/>
                      <a:r>
                        <a:rPr lang="pl-PL" sz="1100" b="0" i="0" u="none" strike="noStrike" dirty="0">
                          <a:solidFill>
                            <a:srgbClr val="000000"/>
                          </a:solidFill>
                          <a:latin typeface="Czcionka tekstu podstawowego"/>
                        </a:rPr>
                        <a:t>54.8%</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55.5%</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56.9%</a:t>
                      </a:r>
                    </a:p>
                  </a:txBody>
                  <a:tcPr marL="9525" marR="9525" marT="9525" marB="0" anchor="b">
                    <a:lnL>
                      <a:noFill/>
                    </a:lnL>
                    <a:lnR>
                      <a:noFill/>
                    </a:lnR>
                    <a:lnT>
                      <a:noFill/>
                    </a:lnT>
                    <a:lnB>
                      <a:noFill/>
                    </a:lnB>
                  </a:tcPr>
                </a:tc>
                <a:tc>
                  <a:txBody>
                    <a:bodyPr/>
                    <a:lstStyle/>
                    <a:p>
                      <a:pPr algn="r" fontAlgn="b"/>
                      <a:r>
                        <a:rPr lang="pl-PL" sz="1100" b="0" i="0" u="none" strike="noStrike" dirty="0">
                          <a:solidFill>
                            <a:srgbClr val="000000"/>
                          </a:solidFill>
                          <a:latin typeface="Czcionka tekstu podstawowego"/>
                        </a:rPr>
                        <a:t>56.9%</a:t>
                      </a:r>
                    </a:p>
                  </a:txBody>
                  <a:tcPr marL="9525" marR="9525" marT="9525" marB="0" anchor="b">
                    <a:lnL>
                      <a:noFill/>
                    </a:lnL>
                    <a:lnR>
                      <a:noFill/>
                    </a:lnR>
                    <a:lnT>
                      <a:noFill/>
                    </a:lnT>
                    <a:lnB>
                      <a:noFill/>
                    </a:lnB>
                  </a:tcPr>
                </a:tc>
              </a:tr>
            </a:tbl>
          </a:graphicData>
        </a:graphic>
      </p:graphicFrame>
      <p:sp>
        <p:nvSpPr>
          <p:cNvPr id="17427" name="pole tekstowe 9"/>
          <p:cNvSpPr txBox="1">
            <a:spLocks noChangeArrowheads="1"/>
          </p:cNvSpPr>
          <p:nvPr/>
        </p:nvSpPr>
        <p:spPr bwMode="auto">
          <a:xfrm>
            <a:off x="539750" y="2711868"/>
            <a:ext cx="8388350" cy="1384995"/>
          </a:xfrm>
          <a:prstGeom prst="rect">
            <a:avLst/>
          </a:prstGeom>
          <a:noFill/>
          <a:ln w="9525">
            <a:noFill/>
            <a:miter lim="800000"/>
            <a:headEnd/>
            <a:tailEnd/>
          </a:ln>
        </p:spPr>
        <p:txBody>
          <a:bodyPr wrap="square">
            <a:spAutoFit/>
          </a:bodyPr>
          <a:lstStyle/>
          <a:p>
            <a:pPr algn="just">
              <a:buFont typeface="Arial" charset="0"/>
              <a:buChar char="•"/>
            </a:pPr>
            <a:r>
              <a:rPr lang="pl-PL" sz="1200" dirty="0" smtClean="0">
                <a:latin typeface="Calibri" pitchFamily="34" charset="0"/>
              </a:rPr>
              <a:t>  Bez </a:t>
            </a:r>
            <a:r>
              <a:rPr lang="pl-PL" sz="1200" dirty="0">
                <a:latin typeface="Calibri" pitchFamily="34" charset="0"/>
              </a:rPr>
              <a:t>skoku na OFE, Państwowy Dług Publiczny tylko nieznacznie przekroczy próg 55% w 2014 roku</a:t>
            </a:r>
          </a:p>
          <a:p>
            <a:pPr algn="just">
              <a:buFont typeface="Arial" charset="0"/>
              <a:buChar char="•"/>
            </a:pPr>
            <a:r>
              <a:rPr lang="pl-PL" sz="1200" dirty="0" smtClean="0">
                <a:latin typeface="Calibri" pitchFamily="34" charset="0"/>
              </a:rPr>
              <a:t>  Do </a:t>
            </a:r>
            <a:r>
              <a:rPr lang="pl-PL" sz="1200" dirty="0">
                <a:latin typeface="Calibri" pitchFamily="34" charset="0"/>
              </a:rPr>
              <a:t>uniknięcia tego wystarczą oszczędności oraz prywatyzacja o łącznej wartości 8-10 mld zł w 2014 roku</a:t>
            </a:r>
          </a:p>
          <a:p>
            <a:pPr algn="just">
              <a:buFont typeface="Arial" charset="0"/>
              <a:buChar char="•"/>
            </a:pPr>
            <a:r>
              <a:rPr lang="pl-PL" sz="1200" dirty="0" smtClean="0">
                <a:latin typeface="Calibri" pitchFamily="34" charset="0"/>
              </a:rPr>
              <a:t>  Gdyby </a:t>
            </a:r>
            <a:r>
              <a:rPr lang="pl-PL" sz="1200" dirty="0">
                <a:latin typeface="Calibri" pitchFamily="34" charset="0"/>
              </a:rPr>
              <a:t>Państwowy Dług Publiczny przekroczył poziom 55,5% w 2014 roku, to zgodnie z </a:t>
            </a:r>
            <a:r>
              <a:rPr lang="pl-PL" sz="1200" dirty="0" smtClean="0">
                <a:latin typeface="Calibri" pitchFamily="34" charset="0"/>
              </a:rPr>
              <a:t>proponowaną nową stabilizacyjną regułą </a:t>
            </a:r>
            <a:r>
              <a:rPr lang="pl-PL" sz="1200" dirty="0">
                <a:latin typeface="Calibri" pitchFamily="34" charset="0"/>
              </a:rPr>
              <a:t>wydatkową, będzie to zobowiązywało rząd do obniżenia tempa wzrostu </a:t>
            </a:r>
            <a:r>
              <a:rPr lang="pl-PL" sz="1200" dirty="0" smtClean="0">
                <a:latin typeface="Calibri" pitchFamily="34" charset="0"/>
              </a:rPr>
              <a:t>większości wydatków GG w </a:t>
            </a:r>
            <a:r>
              <a:rPr lang="pl-PL" sz="1200" dirty="0">
                <a:latin typeface="Calibri" pitchFamily="34" charset="0"/>
              </a:rPr>
              <a:t>2016 roku o 2 pkt. proc. wobec tempa wyznaczonego przez </a:t>
            </a:r>
            <a:r>
              <a:rPr lang="pl-PL" sz="1200" dirty="0" smtClean="0">
                <a:latin typeface="Calibri" pitchFamily="34" charset="0"/>
              </a:rPr>
              <a:t>tę regułę</a:t>
            </a:r>
            <a:r>
              <a:rPr lang="pl-PL" sz="1200" dirty="0">
                <a:latin typeface="Calibri" pitchFamily="34" charset="0"/>
              </a:rPr>
              <a:t>. Przyjmując obecne rządowe prognozy tempa wzrostu PKB i inflacji w latach 2014-2017, oznaczałoby to obniżenie tempa wzrostu wydatków </a:t>
            </a:r>
            <a:r>
              <a:rPr lang="pl-PL" sz="1200" dirty="0" smtClean="0">
                <a:latin typeface="Calibri" pitchFamily="34" charset="0"/>
              </a:rPr>
              <a:t>publicznych po wyłączeniu wydatków JST</a:t>
            </a:r>
            <a:r>
              <a:rPr lang="pl-PL" sz="1200" dirty="0">
                <a:latin typeface="Calibri" pitchFamily="34" charset="0"/>
              </a:rPr>
              <a:t>, NFZ i środków z </a:t>
            </a:r>
            <a:r>
              <a:rPr lang="pl-PL" sz="1200" dirty="0" smtClean="0">
                <a:latin typeface="Calibri" pitchFamily="34" charset="0"/>
              </a:rPr>
              <a:t>UE </a:t>
            </a:r>
            <a:r>
              <a:rPr lang="pl-PL" sz="1200" dirty="0">
                <a:latin typeface="Calibri" pitchFamily="34" charset="0"/>
              </a:rPr>
              <a:t>z ok. 5,6% do 3,6%. W praktyce </a:t>
            </a:r>
            <a:r>
              <a:rPr lang="pl-PL" sz="1200" dirty="0" smtClean="0">
                <a:latin typeface="Calibri" pitchFamily="34" charset="0"/>
              </a:rPr>
              <a:t>zmuszałoby to do redukcji </a:t>
            </a:r>
            <a:r>
              <a:rPr lang="pl-PL" sz="1200" dirty="0">
                <a:latin typeface="Calibri" pitchFamily="34" charset="0"/>
              </a:rPr>
              <a:t>wydatków w 2016 r. o </a:t>
            </a:r>
            <a:r>
              <a:rPr lang="pl-PL" sz="1200" dirty="0" smtClean="0">
                <a:latin typeface="Calibri" pitchFamily="34" charset="0"/>
              </a:rPr>
              <a:t>ok. 0,6% </a:t>
            </a:r>
            <a:r>
              <a:rPr lang="pl-PL" sz="1200" dirty="0">
                <a:latin typeface="Calibri" pitchFamily="34" charset="0"/>
              </a:rPr>
              <a:t>PKB, </a:t>
            </a:r>
            <a:r>
              <a:rPr lang="pl-PL" sz="1200" dirty="0" smtClean="0">
                <a:latin typeface="Calibri" pitchFamily="34" charset="0"/>
              </a:rPr>
              <a:t>tj. ok</a:t>
            </a:r>
            <a:r>
              <a:rPr lang="pl-PL" sz="1200" dirty="0">
                <a:latin typeface="Calibri" pitchFamily="34" charset="0"/>
              </a:rPr>
              <a:t>. </a:t>
            </a:r>
            <a:r>
              <a:rPr lang="pl-PL" sz="1200" smtClean="0">
                <a:latin typeface="Calibri" pitchFamily="34" charset="0"/>
              </a:rPr>
              <a:t>9 </a:t>
            </a:r>
            <a:r>
              <a:rPr lang="pl-PL" sz="1200" dirty="0">
                <a:latin typeface="Calibri" pitchFamily="34" charset="0"/>
              </a:rPr>
              <a:t>mld </a:t>
            </a:r>
            <a:r>
              <a:rPr lang="pl-PL" sz="1200" dirty="0" smtClean="0">
                <a:latin typeface="Calibri" pitchFamily="34" charset="0"/>
              </a:rPr>
              <a:t>zł w </a:t>
            </a:r>
            <a:r>
              <a:rPr lang="pl-PL" sz="1200" smtClean="0">
                <a:latin typeface="Calibri" pitchFamily="34" charset="0"/>
              </a:rPr>
              <a:t>warunkach cen z 2013 </a:t>
            </a:r>
            <a:r>
              <a:rPr lang="pl-PL" sz="1200" dirty="0" smtClean="0">
                <a:latin typeface="Calibri" pitchFamily="34" charset="0"/>
              </a:rPr>
              <a:t>r. </a:t>
            </a:r>
            <a:endParaRPr lang="en-US" sz="1200" dirty="0">
              <a:latin typeface="Calibri" pitchFamily="34" charset="0"/>
            </a:endParaRPr>
          </a:p>
        </p:txBody>
      </p:sp>
      <p:graphicFrame>
        <p:nvGraphicFramePr>
          <p:cNvPr id="12" name="Tabela 11"/>
          <p:cNvGraphicFramePr>
            <a:graphicFrameLocks noGrp="1"/>
          </p:cNvGraphicFramePr>
          <p:nvPr/>
        </p:nvGraphicFramePr>
        <p:xfrm>
          <a:off x="611188" y="4221163"/>
          <a:ext cx="5616622" cy="754380"/>
        </p:xfrm>
        <a:graphic>
          <a:graphicData uri="http://schemas.openxmlformats.org/drawingml/2006/table">
            <a:tbl>
              <a:tblPr/>
              <a:tblGrid>
                <a:gridCol w="2167610"/>
                <a:gridCol w="862253"/>
                <a:gridCol w="862253"/>
                <a:gridCol w="862253"/>
                <a:gridCol w="862253"/>
              </a:tblGrid>
              <a:tr h="180975">
                <a:tc gridSpan="5">
                  <a:txBody>
                    <a:bodyPr/>
                    <a:lstStyle/>
                    <a:p>
                      <a:pPr algn="l" fontAlgn="b"/>
                      <a:r>
                        <a:rPr lang="pl-PL" sz="1200" b="1" i="0" u="none" strike="noStrike" dirty="0" smtClean="0">
                          <a:solidFill>
                            <a:srgbClr val="000000"/>
                          </a:solidFill>
                          <a:latin typeface="Czcionka tekstu podstawowego"/>
                        </a:rPr>
                        <a:t>Dług </a:t>
                      </a:r>
                      <a:r>
                        <a:rPr lang="pl-PL" sz="1200" b="1" i="0" u="none" strike="noStrike" dirty="0">
                          <a:solidFill>
                            <a:srgbClr val="000000"/>
                          </a:solidFill>
                          <a:latin typeface="Czcionka tekstu podstawowego"/>
                        </a:rPr>
                        <a:t>publiczny według </a:t>
                      </a:r>
                      <a:r>
                        <a:rPr lang="pl-PL" sz="1200" b="1" i="0" u="none" strike="noStrike" dirty="0" smtClean="0">
                          <a:solidFill>
                            <a:srgbClr val="000000"/>
                          </a:solidFill>
                          <a:latin typeface="Czcionka tekstu podstawowego"/>
                        </a:rPr>
                        <a:t>ESA95 (% PKB), rządowe</a:t>
                      </a:r>
                      <a:r>
                        <a:rPr lang="pl-PL" sz="1200" b="1" i="0" u="none" strike="noStrike" baseline="0" dirty="0" smtClean="0">
                          <a:solidFill>
                            <a:srgbClr val="000000"/>
                          </a:solidFill>
                          <a:latin typeface="Czcionka tekstu podstawowego"/>
                        </a:rPr>
                        <a:t> prognozy z IX 2013</a:t>
                      </a:r>
                      <a:endParaRPr lang="pl-PL" sz="1200" b="1" i="0" u="none" strike="noStrike" dirty="0">
                        <a:solidFill>
                          <a:srgbClr val="000000"/>
                        </a:solidFill>
                        <a:latin typeface="Czcionka tekstu podstawowego"/>
                      </a:endParaRPr>
                    </a:p>
                  </a:txBody>
                  <a:tcPr marL="9525" marR="9525" marT="9525" marB="0" anchor="b">
                    <a:lnL>
                      <a:noFill/>
                    </a:lnL>
                    <a:lnR>
                      <a:noFill/>
                    </a:lnR>
                    <a:lnT>
                      <a:noFill/>
                    </a:lnT>
                    <a:lnB>
                      <a:noFill/>
                    </a:lnB>
                  </a:tcPr>
                </a:tc>
                <a:tc hMerge="1">
                  <a:txBody>
                    <a:bodyPr/>
                    <a:lstStyle/>
                    <a:p>
                      <a:endParaRPr lang="en-US"/>
                    </a:p>
                  </a:txBody>
                  <a:tcPr/>
                </a:tc>
                <a:tc hMerge="1">
                  <a:txBody>
                    <a:bodyPr/>
                    <a:lstStyle/>
                    <a:p>
                      <a:pPr algn="l" fontAlgn="b"/>
                      <a:endParaRPr lang="pl-PL" sz="1100" b="0" i="0" u="none" strike="noStrike">
                        <a:solidFill>
                          <a:srgbClr val="000000"/>
                        </a:solidFill>
                        <a:latin typeface="Czcionka tekstu podstawowego"/>
                      </a:endParaRPr>
                    </a:p>
                  </a:txBody>
                  <a:tcPr marL="9525" marR="9525" marT="9525" marB="0" anchor="b">
                    <a:lnL>
                      <a:noFill/>
                    </a:lnL>
                    <a:lnR>
                      <a:noFill/>
                    </a:lnR>
                    <a:lnT>
                      <a:noFill/>
                    </a:lnT>
                    <a:lnB>
                      <a:noFill/>
                    </a:lnB>
                  </a:tcPr>
                </a:tc>
                <a:tc hMerge="1">
                  <a:txBody>
                    <a:bodyPr/>
                    <a:lstStyle/>
                    <a:p>
                      <a:pPr algn="l" fontAlgn="b"/>
                      <a:endParaRPr lang="pl-PL" sz="1100" b="0" i="0" u="none" strike="noStrike">
                        <a:solidFill>
                          <a:srgbClr val="000000"/>
                        </a:solidFill>
                        <a:latin typeface="Czcionka tekstu podstawowego"/>
                      </a:endParaRPr>
                    </a:p>
                  </a:txBody>
                  <a:tcPr marL="9525" marR="9525" marT="9525" marB="0" anchor="b">
                    <a:lnL>
                      <a:noFill/>
                    </a:lnL>
                    <a:lnR>
                      <a:noFill/>
                    </a:lnR>
                    <a:lnT>
                      <a:noFill/>
                    </a:lnT>
                    <a:lnB>
                      <a:noFill/>
                    </a:lnB>
                  </a:tcPr>
                </a:tc>
                <a:tc hMerge="1">
                  <a:txBody>
                    <a:bodyPr/>
                    <a:lstStyle/>
                    <a:p>
                      <a:pPr algn="l" fontAlgn="b"/>
                      <a:endParaRPr lang="pl-PL" sz="1100" b="0" i="0" u="none" strike="noStrike" dirty="0">
                        <a:solidFill>
                          <a:srgbClr val="000000"/>
                        </a:solidFill>
                        <a:latin typeface="Czcionka tekstu podstawowego"/>
                      </a:endParaRPr>
                    </a:p>
                  </a:txBody>
                  <a:tcPr marL="9525" marR="9525" marT="9525" marB="0" anchor="b">
                    <a:lnL>
                      <a:noFill/>
                    </a:lnL>
                    <a:lnR>
                      <a:noFill/>
                    </a:lnR>
                    <a:lnT>
                      <a:noFill/>
                    </a:lnT>
                    <a:lnB>
                      <a:noFill/>
                    </a:lnB>
                  </a:tcPr>
                </a:tc>
              </a:tr>
              <a:tr h="180975">
                <a:tc>
                  <a:txBody>
                    <a:bodyPr/>
                    <a:lstStyle/>
                    <a:p>
                      <a:pPr algn="l" fontAlgn="b"/>
                      <a:endParaRPr lang="pl-PL" sz="1100" b="0" i="0" u="none" strike="noStrike">
                        <a:solidFill>
                          <a:srgbClr val="000000"/>
                        </a:solidFill>
                        <a:latin typeface="Czcionka tekstu podstawowego"/>
                      </a:endParaRP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2013</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2014</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2015</a:t>
                      </a:r>
                    </a:p>
                  </a:txBody>
                  <a:tcPr marL="9525" marR="9525" marT="9525" marB="0" anchor="b">
                    <a:lnL>
                      <a:noFill/>
                    </a:lnL>
                    <a:lnR>
                      <a:noFill/>
                    </a:lnR>
                    <a:lnT>
                      <a:noFill/>
                    </a:lnT>
                    <a:lnB>
                      <a:noFill/>
                    </a:lnB>
                  </a:tcPr>
                </a:tc>
                <a:tc>
                  <a:txBody>
                    <a:bodyPr/>
                    <a:lstStyle/>
                    <a:p>
                      <a:pPr algn="r" fontAlgn="b"/>
                      <a:r>
                        <a:rPr lang="pl-PL" sz="1100" b="0" i="0" u="none" strike="noStrike">
                          <a:solidFill>
                            <a:srgbClr val="000000"/>
                          </a:solidFill>
                          <a:latin typeface="Czcionka tekstu podstawowego"/>
                        </a:rPr>
                        <a:t>2016</a:t>
                      </a:r>
                    </a:p>
                  </a:txBody>
                  <a:tcPr marL="9525" marR="9525" marT="9525" marB="0" anchor="b">
                    <a:lnL>
                      <a:noFill/>
                    </a:lnL>
                    <a:lnR>
                      <a:noFill/>
                    </a:lnR>
                    <a:lnT>
                      <a:noFill/>
                    </a:lnT>
                    <a:lnB>
                      <a:noFill/>
                    </a:lnB>
                  </a:tcPr>
                </a:tc>
              </a:tr>
              <a:tr h="190500">
                <a:tc>
                  <a:txBody>
                    <a:bodyPr/>
                    <a:lstStyle/>
                    <a:p>
                      <a:pPr algn="l" fontAlgn="b"/>
                      <a:r>
                        <a:rPr lang="pl-PL" sz="1100" b="0" i="0" u="none" strike="noStrike">
                          <a:solidFill>
                            <a:srgbClr val="000000"/>
                          </a:solidFill>
                          <a:latin typeface="Czcionka tekstu podstawowego"/>
                        </a:rPr>
                        <a:t>ze skokiem na OFE</a:t>
                      </a:r>
                    </a:p>
                  </a:txBody>
                  <a:tcPr marL="9525" marR="9525" marT="9525" marB="0" anchor="b">
                    <a:lnL>
                      <a:noFill/>
                    </a:lnL>
                    <a:lnR>
                      <a:noFill/>
                    </a:lnR>
                    <a:lnT>
                      <a:noFill/>
                    </a:lnT>
                    <a:lnB>
                      <a:noFill/>
                    </a:lnB>
                  </a:tcPr>
                </a:tc>
                <a:tc>
                  <a:txBody>
                    <a:bodyPr/>
                    <a:lstStyle/>
                    <a:p>
                      <a:pPr algn="r" fontAlgn="b"/>
                      <a:r>
                        <a:rPr lang="pl-PL" sz="1100" b="0" i="0" u="none" strike="noStrike" dirty="0">
                          <a:solidFill>
                            <a:srgbClr val="000000"/>
                          </a:solidFill>
                          <a:latin typeface="Czcionka tekstu podstawowego"/>
                        </a:rPr>
                        <a:t>58.0%</a:t>
                      </a: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fontAlgn="b"/>
                      <a:r>
                        <a:rPr lang="pl-PL" sz="1100" b="0" i="0" u="none" strike="noStrike" dirty="0">
                          <a:solidFill>
                            <a:srgbClr val="000000"/>
                          </a:solidFill>
                          <a:latin typeface="Czcionka tekstu podstawowego"/>
                        </a:rPr>
                        <a:t>49.9%</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fontAlgn="b"/>
                      <a:r>
                        <a:rPr lang="pl-PL" sz="1100" b="0" i="0" u="none" strike="noStrike">
                          <a:solidFill>
                            <a:srgbClr val="000000"/>
                          </a:solidFill>
                          <a:latin typeface="Czcionka tekstu podstawowego"/>
                        </a:rPr>
                        <a:t>51.1%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fontAlgn="b"/>
                      <a:r>
                        <a:rPr lang="pl-PL" sz="1100" b="0" i="0" u="none" strike="noStrike" dirty="0">
                          <a:solidFill>
                            <a:srgbClr val="000000"/>
                          </a:solidFill>
                          <a:latin typeface="Czcionka tekstu podstawowego"/>
                        </a:rPr>
                        <a:t>50.8%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r>
              <a:tr h="190500">
                <a:tc>
                  <a:txBody>
                    <a:bodyPr/>
                    <a:lstStyle/>
                    <a:p>
                      <a:pPr algn="l" fontAlgn="b"/>
                      <a:r>
                        <a:rPr lang="pl-PL" sz="1100" b="0" i="0" u="none" strike="noStrike">
                          <a:solidFill>
                            <a:srgbClr val="000000"/>
                          </a:solidFill>
                          <a:latin typeface="Czcionka tekstu podstawowego"/>
                        </a:rPr>
                        <a:t>bez skoku na OFE</a:t>
                      </a:r>
                    </a:p>
                  </a:txBody>
                  <a:tcPr marL="9525" marR="9525" marT="9525" marB="0" anchor="b">
                    <a:lnL>
                      <a:noFill/>
                    </a:lnL>
                    <a:lnR>
                      <a:noFill/>
                    </a:lnR>
                    <a:lnT>
                      <a:noFill/>
                    </a:lnT>
                    <a:lnB>
                      <a:noFill/>
                    </a:lnB>
                  </a:tcPr>
                </a:tc>
                <a:tc>
                  <a:txBody>
                    <a:bodyPr/>
                    <a:lstStyle/>
                    <a:p>
                      <a:pPr algn="r" fontAlgn="b"/>
                      <a:r>
                        <a:rPr lang="pl-PL" sz="1100" b="0" i="0" u="none" strike="noStrike" dirty="0">
                          <a:solidFill>
                            <a:srgbClr val="000000"/>
                          </a:solidFill>
                          <a:latin typeface="Czcionka tekstu podstawowego"/>
                        </a:rPr>
                        <a:t>54.8%</a:t>
                      </a: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fontAlgn="b"/>
                      <a:r>
                        <a:rPr lang="pl-PL" sz="1100" b="0" i="0" u="none" strike="noStrike" dirty="0">
                          <a:solidFill>
                            <a:srgbClr val="000000"/>
                          </a:solidFill>
                          <a:latin typeface="Czcionka tekstu podstawowego"/>
                        </a:rPr>
                        <a:t>60.9%</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fontAlgn="b"/>
                      <a:r>
                        <a:rPr lang="pl-PL" sz="1100" b="0" i="0" u="none" strike="noStrike" dirty="0">
                          <a:solidFill>
                            <a:srgbClr val="000000"/>
                          </a:solidFill>
                          <a:latin typeface="Czcionka tekstu podstawowego"/>
                        </a:rPr>
                        <a:t>61.2%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fontAlgn="b"/>
                      <a:r>
                        <a:rPr lang="pl-PL" sz="1100" b="0" i="0" u="none" strike="noStrike" dirty="0">
                          <a:solidFill>
                            <a:srgbClr val="000000"/>
                          </a:solidFill>
                          <a:latin typeface="Czcionka tekstu podstawowego"/>
                        </a:rPr>
                        <a:t>61.1%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7445" name="pole tekstowe 12"/>
          <p:cNvSpPr txBox="1">
            <a:spLocks noChangeArrowheads="1"/>
          </p:cNvSpPr>
          <p:nvPr/>
        </p:nvSpPr>
        <p:spPr bwMode="auto">
          <a:xfrm>
            <a:off x="539750" y="5199063"/>
            <a:ext cx="7561263" cy="461962"/>
          </a:xfrm>
          <a:prstGeom prst="rect">
            <a:avLst/>
          </a:prstGeom>
          <a:noFill/>
          <a:ln w="9525">
            <a:noFill/>
            <a:miter lim="800000"/>
            <a:headEnd/>
            <a:tailEnd/>
          </a:ln>
        </p:spPr>
        <p:txBody>
          <a:bodyPr>
            <a:spAutoFit/>
          </a:bodyPr>
          <a:lstStyle/>
          <a:p>
            <a:pPr algn="just">
              <a:buFont typeface="Arial" charset="0"/>
              <a:buChar char="•"/>
            </a:pPr>
            <a:r>
              <a:rPr lang="pl-PL" sz="1200" dirty="0" smtClean="0">
                <a:latin typeface="Calibri" pitchFamily="34" charset="0"/>
              </a:rPr>
              <a:t>  Bez </a:t>
            </a:r>
            <a:r>
              <a:rPr lang="pl-PL" sz="1200" dirty="0">
                <a:latin typeface="Calibri" pitchFamily="34" charset="0"/>
              </a:rPr>
              <a:t>skoku na OFE dług publiczny w 2014 roku przekroczy poziom 60%</a:t>
            </a:r>
          </a:p>
          <a:p>
            <a:pPr algn="just">
              <a:buFont typeface="Arial" charset="0"/>
              <a:buChar char="•"/>
            </a:pPr>
            <a:r>
              <a:rPr lang="pl-PL" sz="1200" dirty="0" smtClean="0">
                <a:latin typeface="Calibri" pitchFamily="34" charset="0"/>
              </a:rPr>
              <a:t>  Nie </a:t>
            </a:r>
            <a:r>
              <a:rPr lang="pl-PL" sz="1200" dirty="0">
                <a:latin typeface="Calibri" pitchFamily="34" charset="0"/>
              </a:rPr>
              <a:t>ma bezpośrednich sankcji za przekroczenie progu ze strony Unii Europejskiej.</a:t>
            </a:r>
            <a:endParaRPr lang="en-US" sz="1200" dirty="0">
              <a:latin typeface="Calibri" pitchFamily="34" charset="0"/>
            </a:endParaRPr>
          </a:p>
        </p:txBody>
      </p:sp>
      <p:sp>
        <p:nvSpPr>
          <p:cNvPr id="14" name="pole tekstowe 13"/>
          <p:cNvSpPr txBox="1"/>
          <p:nvPr/>
        </p:nvSpPr>
        <p:spPr>
          <a:xfrm>
            <a:off x="250825" y="5713413"/>
            <a:ext cx="8353425" cy="523875"/>
          </a:xfrm>
          <a:prstGeom prst="rect">
            <a:avLst/>
          </a:prstGeom>
          <a:noFill/>
        </p:spPr>
        <p:txBody>
          <a:bodyPr>
            <a:spAutoFit/>
          </a:bodyPr>
          <a:lstStyle/>
          <a:p>
            <a:pPr algn="just" fontAlgn="auto">
              <a:spcBef>
                <a:spcPts val="0"/>
              </a:spcBef>
              <a:spcAft>
                <a:spcPts val="0"/>
              </a:spcAft>
              <a:defRPr/>
            </a:pPr>
            <a:r>
              <a:rPr lang="pl-PL" sz="1400" b="1" dirty="0">
                <a:solidFill>
                  <a:schemeClr val="tx2">
                    <a:lumMod val="75000"/>
                  </a:schemeClr>
                </a:solidFill>
                <a:latin typeface="+mn-lt"/>
                <a:cs typeface="+mn-cs"/>
              </a:rPr>
              <a:t>Zarówno nieuchronność przekroczenia progów, jak i związane z nimi sankcje, są wyolbrzymiane przez</a:t>
            </a:r>
            <a:br>
              <a:rPr lang="pl-PL" sz="1400" b="1" dirty="0">
                <a:solidFill>
                  <a:schemeClr val="tx2">
                    <a:lumMod val="75000"/>
                  </a:schemeClr>
                </a:solidFill>
                <a:latin typeface="+mn-lt"/>
                <a:cs typeface="+mn-cs"/>
              </a:rPr>
            </a:br>
            <a:r>
              <a:rPr lang="pl-PL" sz="1400" b="1" dirty="0">
                <a:solidFill>
                  <a:schemeClr val="tx2">
                    <a:lumMod val="75000"/>
                  </a:schemeClr>
                </a:solidFill>
                <a:latin typeface="+mn-lt"/>
                <a:cs typeface="+mn-cs"/>
              </a:rPr>
              <a:t> rząd PO-PSL, w celu uzasadnienia wywłaszczenia Polaków z oszczędności emerytalnych zgromadzonych w OFE. </a:t>
            </a:r>
            <a:endParaRPr lang="en-US" sz="1400" b="1" dirty="0">
              <a:solidFill>
                <a:schemeClr val="tx2">
                  <a:lumMod val="75000"/>
                </a:schemeClr>
              </a:solidFill>
              <a:latin typeface="+mn-lt"/>
              <a:cs typeface="+mn-cs"/>
            </a:endParaRPr>
          </a:p>
        </p:txBody>
      </p:sp>
      <p:sp>
        <p:nvSpPr>
          <p:cNvPr id="17447" name="Prostokąt 10"/>
          <p:cNvSpPr>
            <a:spLocks noChangeArrowheads="1"/>
          </p:cNvSpPr>
          <p:nvPr/>
        </p:nvSpPr>
        <p:spPr bwMode="auto">
          <a:xfrm>
            <a:off x="3003550" y="188913"/>
            <a:ext cx="6102350" cy="701675"/>
          </a:xfrm>
          <a:prstGeom prst="rect">
            <a:avLst/>
          </a:prstGeom>
          <a:noFill/>
          <a:ln w="9525">
            <a:noFill/>
            <a:miter lim="800000"/>
            <a:headEnd/>
            <a:tailEnd/>
          </a:ln>
        </p:spPr>
        <p:txBody>
          <a:bodyPr wrap="none">
            <a:spAutoFit/>
          </a:bodyPr>
          <a:lstStyle/>
          <a:p>
            <a:pPr algn="ctr"/>
            <a:r>
              <a:rPr lang="pl-PL" sz="2000" b="1" dirty="0" smtClean="0">
                <a:solidFill>
                  <a:schemeClr val="bg1"/>
                </a:solidFill>
                <a:latin typeface="Calibri" pitchFamily="34" charset="0"/>
              </a:rPr>
              <a:t>5.4 </a:t>
            </a:r>
            <a:r>
              <a:rPr lang="pl-PL" sz="2000" b="1" dirty="0" smtClean="0">
                <a:solidFill>
                  <a:schemeClr val="bg1"/>
                </a:solidFill>
                <a:latin typeface="Calibri" pitchFamily="34" charset="0"/>
              </a:rPr>
              <a:t>W 2012 rząd PO-PSL uspokajał, w 2013 straszył:</a:t>
            </a:r>
          </a:p>
          <a:p>
            <a:pPr algn="ctr"/>
            <a:r>
              <a:rPr lang="pl-PL" sz="2000" b="1" dirty="0" smtClean="0">
                <a:solidFill>
                  <a:schemeClr val="bg1"/>
                </a:solidFill>
                <a:latin typeface="Calibri" pitchFamily="34" charset="0"/>
              </a:rPr>
              <a:t>Konsekwencje </a:t>
            </a:r>
            <a:r>
              <a:rPr lang="pl-PL" sz="2000" b="1" dirty="0">
                <a:solidFill>
                  <a:schemeClr val="bg1"/>
                </a:solidFill>
                <a:latin typeface="Calibri" pitchFamily="34" charset="0"/>
              </a:rPr>
              <a:t>przekroczenia progów </a:t>
            </a:r>
            <a:r>
              <a:rPr lang="pl-PL" sz="2000" b="1" dirty="0" err="1">
                <a:solidFill>
                  <a:schemeClr val="bg1"/>
                </a:solidFill>
                <a:latin typeface="Calibri" pitchFamily="34" charset="0"/>
              </a:rPr>
              <a:t>ostrożnościowych</a:t>
            </a:r>
            <a:endParaRPr lang="pl-PL" sz="2000" b="1" dirty="0">
              <a:solidFill>
                <a:schemeClr val="bg1"/>
              </a:solidFill>
              <a:latin typeface="Calibri" pitchFamily="34" charset="0"/>
            </a:endParaRPr>
          </a:p>
        </p:txBody>
      </p:sp>
      <p:sp>
        <p:nvSpPr>
          <p:cNvPr id="17448" name="Prostokąt 14"/>
          <p:cNvSpPr>
            <a:spLocks noChangeArrowheads="1"/>
          </p:cNvSpPr>
          <p:nvPr/>
        </p:nvSpPr>
        <p:spPr bwMode="auto">
          <a:xfrm>
            <a:off x="250825" y="6381750"/>
            <a:ext cx="7416800" cy="461963"/>
          </a:xfrm>
          <a:prstGeom prst="rect">
            <a:avLst/>
          </a:prstGeom>
          <a:noFill/>
          <a:ln w="9525">
            <a:noFill/>
            <a:miter lim="800000"/>
            <a:headEnd/>
            <a:tailEnd/>
          </a:ln>
        </p:spPr>
        <p:txBody>
          <a:bodyPr>
            <a:spAutoFit/>
          </a:bodyPr>
          <a:lstStyle/>
          <a:p>
            <a:r>
              <a:rPr lang="pl-PL" sz="1200" i="1">
                <a:solidFill>
                  <a:schemeClr val="bg1"/>
                </a:solidFill>
                <a:latin typeface="Calibri" pitchFamily="34" charset="0"/>
              </a:rPr>
              <a:t>Źródło: opracowanie własne na podstawie  na podstawie rządowego projektu zmian w systemie emerytalnym oraz Strategii zarządzania długiem publicznym na lata 2013-2016 oraz na lata 2014-2017</a:t>
            </a:r>
          </a:p>
        </p:txBody>
      </p:sp>
      <p:sp>
        <p:nvSpPr>
          <p:cNvPr id="17449" name="pole tekstowe 16"/>
          <p:cNvSpPr txBox="1">
            <a:spLocks noChangeArrowheads="1"/>
          </p:cNvSpPr>
          <p:nvPr/>
        </p:nvSpPr>
        <p:spPr bwMode="auto">
          <a:xfrm>
            <a:off x="395288" y="1125538"/>
            <a:ext cx="8064500" cy="646112"/>
          </a:xfrm>
          <a:prstGeom prst="rect">
            <a:avLst/>
          </a:prstGeom>
          <a:noFill/>
          <a:ln w="9525">
            <a:noFill/>
            <a:miter lim="800000"/>
            <a:headEnd/>
            <a:tailEnd/>
          </a:ln>
        </p:spPr>
        <p:txBody>
          <a:bodyPr>
            <a:spAutoFit/>
          </a:bodyPr>
          <a:lstStyle/>
          <a:p>
            <a:pPr algn="just"/>
            <a:r>
              <a:rPr lang="pl-PL" sz="1200" dirty="0">
                <a:latin typeface="Calibri" pitchFamily="34" charset="0"/>
              </a:rPr>
              <a:t>Z punktu widzenia ryzyka przekroczenia progów </a:t>
            </a:r>
            <a:r>
              <a:rPr lang="pl-PL" sz="1200" dirty="0" err="1">
                <a:latin typeface="Calibri" pitchFamily="34" charset="0"/>
              </a:rPr>
              <a:t>ostrożnościowych</a:t>
            </a:r>
            <a:r>
              <a:rPr lang="pl-PL" sz="1200" dirty="0">
                <a:latin typeface="Calibri" pitchFamily="34" charset="0"/>
              </a:rPr>
              <a:t> kluczowa jest krajowa definicja długu publicznego, czyli Państwowy Dług Publiczny. Przede wszystkim, w przeciwieństwie do metodologii unijnej (ESA 95) nie obejmuje ona </a:t>
            </a:r>
            <a:r>
              <a:rPr lang="pl-PL" sz="1200" dirty="0" smtClean="0">
                <a:latin typeface="Calibri" pitchFamily="34" charset="0"/>
              </a:rPr>
              <a:t>m.in. zadłużenia </a:t>
            </a:r>
            <a:r>
              <a:rPr lang="pl-PL" sz="1200" dirty="0">
                <a:latin typeface="Calibri" pitchFamily="34" charset="0"/>
              </a:rPr>
              <a:t>Krajowego Funduszu Drogowego.</a:t>
            </a:r>
            <a:endParaRPr lang="en-US" sz="1200" dirty="0">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rostokąt 8"/>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sp>
        <p:nvSpPr>
          <p:cNvPr id="4" name="Prostokąt 3"/>
          <p:cNvSpPr/>
          <p:nvPr/>
        </p:nvSpPr>
        <p:spPr>
          <a:xfrm>
            <a:off x="395536" y="5262299"/>
            <a:ext cx="8280920" cy="830997"/>
          </a:xfrm>
          <a:prstGeom prst="rect">
            <a:avLst/>
          </a:prstGeom>
        </p:spPr>
        <p:txBody>
          <a:bodyPr wrap="square">
            <a:spAutoFit/>
          </a:bodyPr>
          <a:lstStyle/>
          <a:p>
            <a:pPr algn="just" fontAlgn="auto">
              <a:spcBef>
                <a:spcPts val="0"/>
              </a:spcBef>
              <a:spcAft>
                <a:spcPts val="0"/>
              </a:spcAft>
              <a:defRPr/>
            </a:pPr>
            <a:r>
              <a:rPr lang="pl-PL" sz="1600" b="1" dirty="0" smtClean="0">
                <a:solidFill>
                  <a:schemeClr val="tx2">
                    <a:lumMod val="75000"/>
                  </a:schemeClr>
                </a:solidFill>
                <a:latin typeface="+mn-lt"/>
                <a:cs typeface="+mn-cs"/>
              </a:rPr>
              <a:t>Porównanie </a:t>
            </a:r>
            <a:r>
              <a:rPr lang="pl-PL" sz="1600" b="1" dirty="0">
                <a:solidFill>
                  <a:schemeClr val="tx2">
                    <a:lumMod val="75000"/>
                  </a:schemeClr>
                </a:solidFill>
                <a:latin typeface="+mn-lt"/>
                <a:cs typeface="+mn-cs"/>
              </a:rPr>
              <a:t>Strategii zarządzania długiem publicznym z IX 2013 z poprzednią </a:t>
            </a:r>
            <a:r>
              <a:rPr lang="pl-PL" sz="1600" b="1" dirty="0" smtClean="0">
                <a:solidFill>
                  <a:schemeClr val="tx2">
                    <a:lumMod val="75000"/>
                  </a:schemeClr>
                </a:solidFill>
                <a:latin typeface="+mn-lt"/>
                <a:cs typeface="+mn-cs"/>
              </a:rPr>
              <a:t>wersją</a:t>
            </a:r>
            <a:br>
              <a:rPr lang="pl-PL" sz="1600" b="1" dirty="0" smtClean="0">
                <a:solidFill>
                  <a:schemeClr val="tx2">
                    <a:lumMod val="75000"/>
                  </a:schemeClr>
                </a:solidFill>
                <a:latin typeface="+mn-lt"/>
                <a:cs typeface="+mn-cs"/>
              </a:rPr>
            </a:br>
            <a:r>
              <a:rPr lang="pl-PL" sz="1600" b="1" dirty="0" smtClean="0">
                <a:solidFill>
                  <a:schemeClr val="tx2">
                    <a:lumMod val="75000"/>
                  </a:schemeClr>
                </a:solidFill>
                <a:latin typeface="+mn-lt"/>
                <a:cs typeface="+mn-cs"/>
              </a:rPr>
              <a:t> </a:t>
            </a:r>
            <a:r>
              <a:rPr lang="pl-PL" sz="1600" b="1" dirty="0">
                <a:solidFill>
                  <a:schemeClr val="tx2">
                    <a:lumMod val="75000"/>
                  </a:schemeClr>
                </a:solidFill>
                <a:latin typeface="+mn-lt"/>
                <a:cs typeface="+mn-cs"/>
              </a:rPr>
              <a:t>z IX 2012 sygnalizuje, że rząd PO-PSL planuje wykorzystać część oszczędności przejętych</a:t>
            </a:r>
            <a:br>
              <a:rPr lang="pl-PL" sz="1600" b="1" dirty="0">
                <a:solidFill>
                  <a:schemeClr val="tx2">
                    <a:lumMod val="75000"/>
                  </a:schemeClr>
                </a:solidFill>
                <a:latin typeface="+mn-lt"/>
                <a:cs typeface="+mn-cs"/>
              </a:rPr>
            </a:br>
            <a:r>
              <a:rPr lang="pl-PL" sz="1600" b="1" dirty="0">
                <a:solidFill>
                  <a:schemeClr val="tx2">
                    <a:lumMod val="75000"/>
                  </a:schemeClr>
                </a:solidFill>
                <a:latin typeface="+mn-lt"/>
                <a:cs typeface="+mn-cs"/>
              </a:rPr>
              <a:t>z OFE na zwiększenie wydatków w latach 2014-2015.</a:t>
            </a:r>
            <a:endParaRPr lang="en-US" sz="1600" dirty="0">
              <a:solidFill>
                <a:schemeClr val="tx2">
                  <a:lumMod val="75000"/>
                </a:schemeClr>
              </a:solidFill>
              <a:latin typeface="+mn-lt"/>
              <a:cs typeface="+mn-cs"/>
            </a:endParaRPr>
          </a:p>
        </p:txBody>
      </p:sp>
      <p:graphicFrame>
        <p:nvGraphicFramePr>
          <p:cNvPr id="10" name="Tabela 9"/>
          <p:cNvGraphicFramePr>
            <a:graphicFrameLocks noGrp="1"/>
          </p:cNvGraphicFramePr>
          <p:nvPr/>
        </p:nvGraphicFramePr>
        <p:xfrm>
          <a:off x="250825" y="3933825"/>
          <a:ext cx="3312368" cy="742950"/>
        </p:xfrm>
        <a:graphic>
          <a:graphicData uri="http://schemas.openxmlformats.org/drawingml/2006/table">
            <a:tbl>
              <a:tblPr/>
              <a:tblGrid>
                <a:gridCol w="1173129"/>
                <a:gridCol w="483054"/>
                <a:gridCol w="506833"/>
                <a:gridCol w="574676"/>
                <a:gridCol w="574676"/>
              </a:tblGrid>
              <a:tr h="190500">
                <a:tc gridSpan="5">
                  <a:txBody>
                    <a:bodyPr/>
                    <a:lstStyle/>
                    <a:p>
                      <a:pPr algn="ctr" fontAlgn="b"/>
                      <a:r>
                        <a:rPr lang="pl-PL" sz="1100" b="1" i="0" u="none" strike="noStrike" dirty="0">
                          <a:solidFill>
                            <a:srgbClr val="000000"/>
                          </a:solidFill>
                          <a:latin typeface="Czcionka tekstu podstawowego"/>
                        </a:rPr>
                        <a:t>Założenia dotyczące tempa wzrostu PKB</a:t>
                      </a: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0975">
                <a:tc>
                  <a:txBody>
                    <a:bodyPr/>
                    <a:lstStyle/>
                    <a:p>
                      <a:pPr algn="l" fontAlgn="b"/>
                      <a:endParaRPr lang="pl-PL" sz="1100" b="0" i="0" u="none" strike="noStrike" dirty="0">
                        <a:solidFill>
                          <a:srgbClr val="000000"/>
                        </a:solidFill>
                        <a:latin typeface="Czcionka tekstu podstawowego"/>
                      </a:endParaRPr>
                    </a:p>
                  </a:txBody>
                  <a:tcPr marL="0" marR="0" marT="0" marB="0" anchor="b">
                    <a:lnL>
                      <a:noFill/>
                    </a:lnL>
                    <a:lnR>
                      <a:noFill/>
                    </a:lnR>
                    <a:lnT>
                      <a:noFill/>
                    </a:lnT>
                    <a:lnB>
                      <a:noFill/>
                    </a:lnB>
                  </a:tcPr>
                </a:tc>
                <a:tc>
                  <a:txBody>
                    <a:bodyPr/>
                    <a:lstStyle/>
                    <a:p>
                      <a:pPr algn="ctr" fontAlgn="b"/>
                      <a:r>
                        <a:rPr lang="pl-PL" sz="1100" b="0" i="0" u="none" strike="noStrike" dirty="0">
                          <a:solidFill>
                            <a:srgbClr val="000000"/>
                          </a:solidFill>
                          <a:latin typeface="Czcionka tekstu podstawowego"/>
                        </a:rPr>
                        <a:t>2013</a:t>
                      </a:r>
                    </a:p>
                  </a:txBody>
                  <a:tcPr marL="0" marR="0" marT="0" marB="0" anchor="b">
                    <a:lnL>
                      <a:noFill/>
                    </a:lnL>
                    <a:lnR>
                      <a:noFill/>
                    </a:lnR>
                    <a:lnT>
                      <a:noFill/>
                    </a:lnT>
                    <a:lnB>
                      <a:noFill/>
                    </a:lnB>
                  </a:tcPr>
                </a:tc>
                <a:tc>
                  <a:txBody>
                    <a:bodyPr/>
                    <a:lstStyle/>
                    <a:p>
                      <a:pPr algn="ctr" fontAlgn="b"/>
                      <a:r>
                        <a:rPr lang="pl-PL" sz="1100" b="0" i="0" u="none" strike="noStrike">
                          <a:solidFill>
                            <a:srgbClr val="000000"/>
                          </a:solidFill>
                          <a:latin typeface="Czcionka tekstu podstawowego"/>
                        </a:rPr>
                        <a:t>2014</a:t>
                      </a:r>
                    </a:p>
                  </a:txBody>
                  <a:tcPr marL="0" marR="0" marT="0" marB="0" anchor="b">
                    <a:lnL>
                      <a:noFill/>
                    </a:lnL>
                    <a:lnR>
                      <a:noFill/>
                    </a:lnR>
                    <a:lnT>
                      <a:noFill/>
                    </a:lnT>
                    <a:lnB>
                      <a:noFill/>
                    </a:lnB>
                    <a:solidFill>
                      <a:srgbClr val="FFFFFF"/>
                    </a:solidFill>
                  </a:tcPr>
                </a:tc>
                <a:tc>
                  <a:txBody>
                    <a:bodyPr/>
                    <a:lstStyle/>
                    <a:p>
                      <a:pPr algn="ctr" fontAlgn="b"/>
                      <a:r>
                        <a:rPr lang="pl-PL" sz="1100" b="0" i="0" u="none" strike="noStrike">
                          <a:solidFill>
                            <a:srgbClr val="000000"/>
                          </a:solidFill>
                          <a:latin typeface="Czcionka tekstu podstawowego"/>
                        </a:rPr>
                        <a:t>2015</a:t>
                      </a:r>
                    </a:p>
                  </a:txBody>
                  <a:tcPr marL="0" marR="0" marT="0" marB="0" anchor="b">
                    <a:lnL>
                      <a:noFill/>
                    </a:lnL>
                    <a:lnR>
                      <a:noFill/>
                    </a:lnR>
                    <a:lnT>
                      <a:noFill/>
                    </a:lnT>
                    <a:lnB>
                      <a:noFill/>
                    </a:lnB>
                    <a:solidFill>
                      <a:srgbClr val="FFFFFF"/>
                    </a:solidFill>
                  </a:tcPr>
                </a:tc>
                <a:tc>
                  <a:txBody>
                    <a:bodyPr/>
                    <a:lstStyle/>
                    <a:p>
                      <a:pPr algn="ctr" fontAlgn="b"/>
                      <a:r>
                        <a:rPr lang="pl-PL" sz="1100" b="0" i="0" u="none" strike="noStrike">
                          <a:solidFill>
                            <a:srgbClr val="000000"/>
                          </a:solidFill>
                          <a:latin typeface="Czcionka tekstu podstawowego"/>
                        </a:rPr>
                        <a:t>2016</a:t>
                      </a:r>
                    </a:p>
                  </a:txBody>
                  <a:tcPr marL="0" marR="0" marT="0" marB="0" anchor="b">
                    <a:lnL>
                      <a:noFill/>
                    </a:lnL>
                    <a:lnR>
                      <a:noFill/>
                    </a:lnR>
                    <a:lnT>
                      <a:noFill/>
                    </a:lnT>
                    <a:lnB>
                      <a:noFill/>
                    </a:lnB>
                    <a:solidFill>
                      <a:srgbClr val="FFFFFF"/>
                    </a:solidFill>
                  </a:tcPr>
                </a:tc>
              </a:tr>
              <a:tr h="190500">
                <a:tc>
                  <a:txBody>
                    <a:bodyPr/>
                    <a:lstStyle/>
                    <a:p>
                      <a:pPr algn="l" fontAlgn="b"/>
                      <a:r>
                        <a:rPr lang="pl-PL" sz="1100" b="0" i="0" u="none" strike="noStrike">
                          <a:solidFill>
                            <a:srgbClr val="000000"/>
                          </a:solidFill>
                          <a:latin typeface="Czcionka tekstu podstawowego"/>
                        </a:rPr>
                        <a:t>Strategia z 2012 r.</a:t>
                      </a:r>
                    </a:p>
                  </a:txBody>
                  <a:tcPr marL="0" marR="0" marT="0" marB="0" anchor="b">
                    <a:lnL>
                      <a:noFill/>
                    </a:lnL>
                    <a:lnR>
                      <a:noFill/>
                    </a:lnR>
                    <a:lnT>
                      <a:noFill/>
                    </a:lnT>
                    <a:lnB>
                      <a:noFill/>
                    </a:lnB>
                  </a:tcPr>
                </a:tc>
                <a:tc>
                  <a:txBody>
                    <a:bodyPr/>
                    <a:lstStyle/>
                    <a:p>
                      <a:pPr algn="ctr" fontAlgn="b"/>
                      <a:r>
                        <a:rPr lang="pl-PL" sz="1100" b="0" i="0" u="none" strike="noStrike" dirty="0" smtClean="0">
                          <a:solidFill>
                            <a:srgbClr val="000000"/>
                          </a:solidFill>
                          <a:latin typeface="Czcionka tekstu podstawowego"/>
                        </a:rPr>
                        <a:t>2.2%</a:t>
                      </a:r>
                      <a:endParaRPr lang="pl-PL" sz="1100" b="0" i="0" u="none" strike="noStrike" dirty="0">
                        <a:solidFill>
                          <a:srgbClr val="000000"/>
                        </a:solidFill>
                        <a:latin typeface="Czcionka tekstu podstawowego"/>
                      </a:endParaRPr>
                    </a:p>
                  </a:txBody>
                  <a:tcPr marL="0" marR="0" marT="0" marB="0" anchor="b">
                    <a:lnL>
                      <a:noFill/>
                    </a:lnL>
                    <a:lnR>
                      <a:noFill/>
                    </a:lnR>
                    <a:lnT>
                      <a:noFill/>
                    </a:lnT>
                    <a:lnB>
                      <a:noFill/>
                    </a:lnB>
                  </a:tcPr>
                </a:tc>
                <a:tc>
                  <a:txBody>
                    <a:bodyPr/>
                    <a:lstStyle/>
                    <a:p>
                      <a:pPr algn="ctr" fontAlgn="b"/>
                      <a:r>
                        <a:rPr lang="pl-PL" sz="1100" b="0" i="0" u="none" strike="noStrike" dirty="0">
                          <a:solidFill>
                            <a:srgbClr val="000000"/>
                          </a:solidFill>
                          <a:latin typeface="Czcionka tekstu podstawowego"/>
                        </a:rPr>
                        <a:t>2.5%</a:t>
                      </a:r>
                    </a:p>
                  </a:txBody>
                  <a:tcPr marL="0" marR="0" marT="0" marB="0" anchor="b">
                    <a:lnL>
                      <a:noFill/>
                    </a:lnL>
                    <a:lnR>
                      <a:noFill/>
                    </a:lnR>
                    <a:lnT>
                      <a:noFill/>
                    </a:lnT>
                    <a:lnB>
                      <a:noFill/>
                    </a:lnB>
                    <a:solidFill>
                      <a:srgbClr val="FFFFFF"/>
                    </a:solidFill>
                  </a:tcPr>
                </a:tc>
                <a:tc>
                  <a:txBody>
                    <a:bodyPr/>
                    <a:lstStyle/>
                    <a:p>
                      <a:pPr algn="ctr" fontAlgn="b"/>
                      <a:r>
                        <a:rPr lang="pl-PL" sz="1100" b="0" i="0" u="none" strike="noStrike" dirty="0">
                          <a:solidFill>
                            <a:srgbClr val="000000"/>
                          </a:solidFill>
                          <a:latin typeface="Czcionka tekstu podstawowego"/>
                        </a:rPr>
                        <a:t>3.5%</a:t>
                      </a:r>
                    </a:p>
                  </a:txBody>
                  <a:tcPr marL="0" marR="0" marT="0" marB="0" anchor="b">
                    <a:lnL>
                      <a:noFill/>
                    </a:lnL>
                    <a:lnR>
                      <a:noFill/>
                    </a:lnR>
                    <a:lnT>
                      <a:noFill/>
                    </a:lnT>
                    <a:lnB>
                      <a:noFill/>
                    </a:lnB>
                    <a:solidFill>
                      <a:srgbClr val="FFFFFF"/>
                    </a:solidFill>
                  </a:tcPr>
                </a:tc>
                <a:tc>
                  <a:txBody>
                    <a:bodyPr/>
                    <a:lstStyle/>
                    <a:p>
                      <a:pPr algn="ctr" fontAlgn="b"/>
                      <a:r>
                        <a:rPr lang="pl-PL" sz="1100" b="0" i="0" u="none" strike="noStrike">
                          <a:solidFill>
                            <a:srgbClr val="000000"/>
                          </a:solidFill>
                          <a:latin typeface="Czcionka tekstu podstawowego"/>
                        </a:rPr>
                        <a:t>4.0%</a:t>
                      </a:r>
                    </a:p>
                  </a:txBody>
                  <a:tcPr marL="0" marR="0" marT="0" marB="0" anchor="b">
                    <a:lnL>
                      <a:noFill/>
                    </a:lnL>
                    <a:lnR>
                      <a:noFill/>
                    </a:lnR>
                    <a:lnT>
                      <a:noFill/>
                    </a:lnT>
                    <a:lnB>
                      <a:noFill/>
                    </a:lnB>
                    <a:solidFill>
                      <a:srgbClr val="FFFFFF"/>
                    </a:solidFill>
                  </a:tcPr>
                </a:tc>
              </a:tr>
              <a:tr h="180975">
                <a:tc>
                  <a:txBody>
                    <a:bodyPr/>
                    <a:lstStyle/>
                    <a:p>
                      <a:pPr algn="l" fontAlgn="b"/>
                      <a:r>
                        <a:rPr lang="pl-PL" sz="1100" b="0" i="0" u="none" strike="noStrike" dirty="0">
                          <a:solidFill>
                            <a:srgbClr val="000000"/>
                          </a:solidFill>
                          <a:latin typeface="Czcionka tekstu podstawowego"/>
                        </a:rPr>
                        <a:t>Strategia z 2013 r.</a:t>
                      </a:r>
                    </a:p>
                  </a:txBody>
                  <a:tcPr marL="0" marR="0" marT="0" marB="0" anchor="b">
                    <a:lnL>
                      <a:noFill/>
                    </a:lnL>
                    <a:lnR>
                      <a:noFill/>
                    </a:lnR>
                    <a:lnT>
                      <a:noFill/>
                    </a:lnT>
                    <a:lnB>
                      <a:noFill/>
                    </a:lnB>
                  </a:tcPr>
                </a:tc>
                <a:tc>
                  <a:txBody>
                    <a:bodyPr/>
                    <a:lstStyle/>
                    <a:p>
                      <a:pPr algn="ctr" fontAlgn="b"/>
                      <a:r>
                        <a:rPr lang="pl-PL" sz="1100" b="0" i="0" u="none" strike="noStrike" dirty="0">
                          <a:solidFill>
                            <a:srgbClr val="000000"/>
                          </a:solidFill>
                          <a:latin typeface="Czcionka tekstu podstawowego"/>
                        </a:rPr>
                        <a:t>1.5%</a:t>
                      </a:r>
                    </a:p>
                  </a:txBody>
                  <a:tcPr marL="0" marR="0" marT="0" marB="0" anchor="b">
                    <a:lnL>
                      <a:noFill/>
                    </a:lnL>
                    <a:lnR>
                      <a:noFill/>
                    </a:lnR>
                    <a:lnT>
                      <a:noFill/>
                    </a:lnT>
                    <a:lnB>
                      <a:noFill/>
                    </a:lnB>
                  </a:tcPr>
                </a:tc>
                <a:tc>
                  <a:txBody>
                    <a:bodyPr/>
                    <a:lstStyle/>
                    <a:p>
                      <a:pPr algn="ctr" fontAlgn="b"/>
                      <a:r>
                        <a:rPr lang="pl-PL" sz="1100" b="0" i="0" u="none" strike="noStrike">
                          <a:solidFill>
                            <a:srgbClr val="000000"/>
                          </a:solidFill>
                          <a:latin typeface="Czcionka tekstu podstawowego"/>
                        </a:rPr>
                        <a:t>2.5%</a:t>
                      </a:r>
                    </a:p>
                  </a:txBody>
                  <a:tcPr marL="0" marR="0" marT="0" marB="0" anchor="b">
                    <a:lnL>
                      <a:noFill/>
                    </a:lnL>
                    <a:lnR>
                      <a:noFill/>
                    </a:lnR>
                    <a:lnT>
                      <a:noFill/>
                    </a:lnT>
                    <a:lnB>
                      <a:noFill/>
                    </a:lnB>
                    <a:solidFill>
                      <a:srgbClr val="FFFFFF"/>
                    </a:solidFill>
                  </a:tcPr>
                </a:tc>
                <a:tc>
                  <a:txBody>
                    <a:bodyPr/>
                    <a:lstStyle/>
                    <a:p>
                      <a:pPr algn="ctr" fontAlgn="b"/>
                      <a:r>
                        <a:rPr lang="pl-PL" sz="1100" b="0" i="0" u="none" strike="noStrike" dirty="0">
                          <a:solidFill>
                            <a:srgbClr val="000000"/>
                          </a:solidFill>
                          <a:latin typeface="Czcionka tekstu podstawowego"/>
                        </a:rPr>
                        <a:t>3.8%</a:t>
                      </a:r>
                    </a:p>
                  </a:txBody>
                  <a:tcPr marL="0" marR="0" marT="0" marB="0" anchor="b">
                    <a:lnL>
                      <a:noFill/>
                    </a:lnL>
                    <a:lnR>
                      <a:noFill/>
                    </a:lnR>
                    <a:lnT>
                      <a:noFill/>
                    </a:lnT>
                    <a:lnB>
                      <a:noFill/>
                    </a:lnB>
                    <a:solidFill>
                      <a:srgbClr val="FFFFFF"/>
                    </a:solidFill>
                  </a:tcPr>
                </a:tc>
                <a:tc>
                  <a:txBody>
                    <a:bodyPr/>
                    <a:lstStyle/>
                    <a:p>
                      <a:pPr algn="ctr" fontAlgn="b"/>
                      <a:r>
                        <a:rPr lang="pl-PL" sz="1100" b="0" i="0" u="none" strike="noStrike" dirty="0">
                          <a:solidFill>
                            <a:srgbClr val="000000"/>
                          </a:solidFill>
                          <a:latin typeface="Czcionka tekstu podstawowego"/>
                        </a:rPr>
                        <a:t>4.3%</a:t>
                      </a:r>
                    </a:p>
                  </a:txBody>
                  <a:tcPr marL="0" marR="0" marT="0" marB="0" anchor="b">
                    <a:lnL>
                      <a:noFill/>
                    </a:lnL>
                    <a:lnR>
                      <a:noFill/>
                    </a:lnR>
                    <a:lnT>
                      <a:noFill/>
                    </a:lnT>
                    <a:lnB>
                      <a:noFill/>
                    </a:lnB>
                    <a:solidFill>
                      <a:srgbClr val="FFFFFF"/>
                    </a:solidFill>
                  </a:tcPr>
                </a:tc>
              </a:tr>
            </a:tbl>
          </a:graphicData>
        </a:graphic>
      </p:graphicFrame>
      <p:graphicFrame>
        <p:nvGraphicFramePr>
          <p:cNvPr id="11" name="Wykres 10"/>
          <p:cNvGraphicFramePr/>
          <p:nvPr/>
        </p:nvGraphicFramePr>
        <p:xfrm>
          <a:off x="3851920" y="1196752"/>
          <a:ext cx="5118745" cy="3672408"/>
        </p:xfrm>
        <a:graphic>
          <a:graphicData uri="http://schemas.openxmlformats.org/drawingml/2006/chart">
            <c:chart xmlns:c="http://schemas.openxmlformats.org/drawingml/2006/chart" xmlns:r="http://schemas.openxmlformats.org/officeDocument/2006/relationships" r:id="rId2"/>
          </a:graphicData>
        </a:graphic>
      </p:graphicFrame>
      <p:sp>
        <p:nvSpPr>
          <p:cNvPr id="8" name="pole tekstowe 7"/>
          <p:cNvSpPr txBox="1"/>
          <p:nvPr/>
        </p:nvSpPr>
        <p:spPr>
          <a:xfrm>
            <a:off x="250825" y="1268413"/>
            <a:ext cx="3457575" cy="2678112"/>
          </a:xfrm>
          <a:prstGeom prst="rect">
            <a:avLst/>
          </a:prstGeom>
          <a:noFill/>
        </p:spPr>
        <p:txBody>
          <a:bodyPr>
            <a:spAutoFit/>
          </a:bodyPr>
          <a:lstStyle/>
          <a:p>
            <a:pPr algn="just" fontAlgn="auto">
              <a:spcBef>
                <a:spcPts val="0"/>
              </a:spcBef>
              <a:spcAft>
                <a:spcPts val="0"/>
              </a:spcAft>
              <a:buFont typeface="Arial" pitchFamily="34" charset="0"/>
              <a:buChar char="•"/>
              <a:defRPr/>
            </a:pPr>
            <a:r>
              <a:rPr lang="pl-PL" sz="1200" dirty="0">
                <a:solidFill>
                  <a:schemeClr val="tx2">
                    <a:lumMod val="75000"/>
                  </a:schemeClr>
                </a:solidFill>
                <a:latin typeface="+mn-lt"/>
                <a:cs typeface="+mn-cs"/>
              </a:rPr>
              <a:t>Wzrost długu publicznego w 2013 roku, zamiast prognozowanego spadku, można tłumaczyć nieuwzględnioną w prognozach rządowych skalą spowolnienia gospodarczego.</a:t>
            </a:r>
          </a:p>
          <a:p>
            <a:pPr algn="just" fontAlgn="auto">
              <a:spcBef>
                <a:spcPts val="0"/>
              </a:spcBef>
              <a:spcAft>
                <a:spcPts val="0"/>
              </a:spcAft>
              <a:buFont typeface="Arial" pitchFamily="34" charset="0"/>
              <a:buChar char="•"/>
              <a:defRPr/>
            </a:pPr>
            <a:r>
              <a:rPr lang="pl-PL" sz="1200" dirty="0">
                <a:solidFill>
                  <a:schemeClr val="tx2">
                    <a:lumMod val="75000"/>
                  </a:schemeClr>
                </a:solidFill>
                <a:latin typeface="+mn-lt"/>
                <a:cs typeface="+mn-cs"/>
              </a:rPr>
              <a:t>Pomimo korzystniejszych prognoz wzrostu PKB, Strategia zarządzania długiem publicznym z  IX 2013r. zakłada w latach 2015 i 2016 szybszy wzrost długu publicznego, niż strategia z 2012 r.</a:t>
            </a:r>
          </a:p>
          <a:p>
            <a:pPr algn="just" fontAlgn="auto">
              <a:spcBef>
                <a:spcPts val="0"/>
              </a:spcBef>
              <a:spcAft>
                <a:spcPts val="0"/>
              </a:spcAft>
              <a:buFont typeface="Arial" pitchFamily="34" charset="0"/>
              <a:buChar char="•"/>
              <a:defRPr/>
            </a:pPr>
            <a:r>
              <a:rPr lang="pl-PL" sz="1200" dirty="0">
                <a:solidFill>
                  <a:schemeClr val="tx2">
                    <a:lumMod val="75000"/>
                  </a:schemeClr>
                </a:solidFill>
                <a:latin typeface="+mn-lt"/>
                <a:cs typeface="+mn-cs"/>
              </a:rPr>
              <a:t>Po skorygowaniu Strategii z 2013 r. o prognozowane skutki nacjonalizacji oszczędności w OFE, różnica staje się jeszcze bardziej widoczna: nowsza strategia zakłada szybszy wzrost zadłużenia w kolejnych latach.</a:t>
            </a:r>
          </a:p>
          <a:p>
            <a:pPr algn="just" fontAlgn="auto">
              <a:spcBef>
                <a:spcPts val="0"/>
              </a:spcBef>
              <a:spcAft>
                <a:spcPts val="0"/>
              </a:spcAft>
              <a:buFont typeface="Arial" pitchFamily="34" charset="0"/>
              <a:buChar char="•"/>
              <a:defRPr/>
            </a:pPr>
            <a:endParaRPr lang="pl-PL" sz="1200" dirty="0">
              <a:solidFill>
                <a:schemeClr val="tx2">
                  <a:lumMod val="75000"/>
                </a:schemeClr>
              </a:solidFill>
              <a:latin typeface="+mn-lt"/>
              <a:cs typeface="+mn-cs"/>
            </a:endParaRPr>
          </a:p>
        </p:txBody>
      </p:sp>
      <p:sp>
        <p:nvSpPr>
          <p:cNvPr id="18454" name="Prostokąt 11"/>
          <p:cNvSpPr>
            <a:spLocks noChangeArrowheads="1"/>
          </p:cNvSpPr>
          <p:nvPr/>
        </p:nvSpPr>
        <p:spPr bwMode="auto">
          <a:xfrm>
            <a:off x="2521074" y="115888"/>
            <a:ext cx="6875462" cy="707886"/>
          </a:xfrm>
          <a:prstGeom prst="rect">
            <a:avLst/>
          </a:prstGeom>
          <a:noFill/>
          <a:ln w="9525">
            <a:noFill/>
            <a:miter lim="800000"/>
            <a:headEnd/>
            <a:tailEnd/>
          </a:ln>
        </p:spPr>
        <p:txBody>
          <a:bodyPr>
            <a:spAutoFit/>
          </a:bodyPr>
          <a:lstStyle/>
          <a:p>
            <a:pPr algn="ctr"/>
            <a:r>
              <a:rPr lang="pl-PL" sz="2000" b="1" dirty="0" smtClean="0">
                <a:solidFill>
                  <a:schemeClr val="bg1"/>
                </a:solidFill>
                <a:latin typeface="Calibri" pitchFamily="34" charset="0"/>
              </a:rPr>
              <a:t>5.5 Wywłaszczenie </a:t>
            </a:r>
            <a:r>
              <a:rPr lang="pl-PL" sz="2000" b="1" dirty="0">
                <a:solidFill>
                  <a:schemeClr val="bg1"/>
                </a:solidFill>
                <a:latin typeface="Calibri" pitchFamily="34" charset="0"/>
              </a:rPr>
              <a:t>Polaków z oszczędności emerytalnych</a:t>
            </a:r>
          </a:p>
          <a:p>
            <a:pPr algn="ctr"/>
            <a:r>
              <a:rPr lang="pl-PL" sz="2000" b="1" dirty="0">
                <a:solidFill>
                  <a:schemeClr val="bg1"/>
                </a:solidFill>
                <a:latin typeface="Calibri" pitchFamily="34" charset="0"/>
              </a:rPr>
              <a:t> pozwoli rządowi PO-PSL na wyższe </a:t>
            </a:r>
            <a:r>
              <a:rPr lang="pl-PL" sz="2000" b="1" dirty="0" smtClean="0">
                <a:solidFill>
                  <a:schemeClr val="bg1"/>
                </a:solidFill>
                <a:latin typeface="Calibri" pitchFamily="34" charset="0"/>
              </a:rPr>
              <a:t>wydatki </a:t>
            </a:r>
            <a:r>
              <a:rPr lang="pl-PL" sz="2000" b="1" dirty="0">
                <a:solidFill>
                  <a:schemeClr val="bg1"/>
                </a:solidFill>
                <a:latin typeface="Calibri" pitchFamily="34" charset="0"/>
              </a:rPr>
              <a:t>przed wyborami</a:t>
            </a:r>
          </a:p>
        </p:txBody>
      </p:sp>
      <p:sp>
        <p:nvSpPr>
          <p:cNvPr id="18455" name="Prostokąt 12"/>
          <p:cNvSpPr>
            <a:spLocks noChangeArrowheads="1"/>
          </p:cNvSpPr>
          <p:nvPr/>
        </p:nvSpPr>
        <p:spPr bwMode="auto">
          <a:xfrm>
            <a:off x="250825" y="6381750"/>
            <a:ext cx="7416800" cy="461963"/>
          </a:xfrm>
          <a:prstGeom prst="rect">
            <a:avLst/>
          </a:prstGeom>
          <a:noFill/>
          <a:ln w="9525">
            <a:noFill/>
            <a:miter lim="800000"/>
            <a:headEnd/>
            <a:tailEnd/>
          </a:ln>
        </p:spPr>
        <p:txBody>
          <a:bodyPr>
            <a:spAutoFit/>
          </a:bodyPr>
          <a:lstStyle/>
          <a:p>
            <a:r>
              <a:rPr lang="pl-PL" sz="1200" i="1" dirty="0">
                <a:solidFill>
                  <a:schemeClr val="bg1"/>
                </a:solidFill>
                <a:latin typeface="Calibri" pitchFamily="34" charset="0"/>
              </a:rPr>
              <a:t>Źródło: opracowanie własne na podstawie  na podstawie rządowego projektu zmian w systemie emerytalnym oraz Strategii zarządzania długiem publicznym na lata 2013-2016 oraz na lata 2014-2017</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rostokąt 6"/>
          <p:cNvSpPr>
            <a:spLocks noChangeArrowheads="1"/>
          </p:cNvSpPr>
          <p:nvPr/>
        </p:nvSpPr>
        <p:spPr bwMode="auto">
          <a:xfrm>
            <a:off x="3180422" y="260350"/>
            <a:ext cx="5747022" cy="461665"/>
          </a:xfrm>
          <a:prstGeom prst="rect">
            <a:avLst/>
          </a:prstGeom>
          <a:noFill/>
          <a:ln w="9525">
            <a:noFill/>
            <a:miter lim="800000"/>
            <a:headEnd/>
            <a:tailEnd/>
          </a:ln>
        </p:spPr>
        <p:txBody>
          <a:bodyPr wrap="none">
            <a:spAutoFit/>
          </a:bodyPr>
          <a:lstStyle/>
          <a:p>
            <a:pPr algn="ctr"/>
            <a:r>
              <a:rPr lang="pl-PL" sz="2400" b="1" dirty="0" smtClean="0">
                <a:solidFill>
                  <a:schemeClr val="bg1"/>
                </a:solidFill>
                <a:latin typeface="Calibri" pitchFamily="34" charset="0"/>
              </a:rPr>
              <a:t>5.6 Wyższy </a:t>
            </a:r>
            <a:r>
              <a:rPr lang="pl-PL" sz="2400" b="1" dirty="0">
                <a:solidFill>
                  <a:schemeClr val="bg1"/>
                </a:solidFill>
                <a:latin typeface="Calibri" pitchFamily="34" charset="0"/>
              </a:rPr>
              <a:t>rachunek dla przyszłych pokoleń</a:t>
            </a:r>
          </a:p>
        </p:txBody>
      </p:sp>
      <p:sp>
        <p:nvSpPr>
          <p:cNvPr id="19458" name="Prostokąt 8"/>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pic>
        <p:nvPicPr>
          <p:cNvPr id="19460" name="Picture 1"/>
          <p:cNvPicPr>
            <a:picLocks noChangeAspect="1" noChangeArrowheads="1"/>
          </p:cNvPicPr>
          <p:nvPr/>
        </p:nvPicPr>
        <p:blipFill>
          <a:blip r:embed="rId2" cstate="print"/>
          <a:srcRect/>
          <a:stretch>
            <a:fillRect/>
          </a:stretch>
        </p:blipFill>
        <p:spPr bwMode="auto">
          <a:xfrm>
            <a:off x="84386" y="1052513"/>
            <a:ext cx="4919662" cy="3382962"/>
          </a:xfrm>
          <a:prstGeom prst="rect">
            <a:avLst/>
          </a:prstGeom>
          <a:noFill/>
          <a:ln w="9525">
            <a:noFill/>
            <a:miter lim="800000"/>
            <a:headEnd/>
            <a:tailEnd/>
          </a:ln>
        </p:spPr>
      </p:pic>
      <p:sp>
        <p:nvSpPr>
          <p:cNvPr id="19461" name="pole tekstowe 9"/>
          <p:cNvSpPr txBox="1">
            <a:spLocks noChangeArrowheads="1"/>
          </p:cNvSpPr>
          <p:nvPr/>
        </p:nvSpPr>
        <p:spPr bwMode="auto">
          <a:xfrm>
            <a:off x="5219700" y="1470025"/>
            <a:ext cx="3744913" cy="2308324"/>
          </a:xfrm>
          <a:prstGeom prst="rect">
            <a:avLst/>
          </a:prstGeom>
          <a:noFill/>
          <a:ln w="9525">
            <a:noFill/>
            <a:miter lim="800000"/>
            <a:headEnd/>
            <a:tailEnd/>
          </a:ln>
        </p:spPr>
        <p:txBody>
          <a:bodyPr>
            <a:spAutoFit/>
          </a:bodyPr>
          <a:lstStyle/>
          <a:p>
            <a:r>
              <a:rPr lang="pl-PL" sz="1200" i="1" dirty="0">
                <a:latin typeface="Calibri" pitchFamily="34" charset="0"/>
              </a:rPr>
              <a:t>Szacunki przy założeniach, że:</a:t>
            </a:r>
          </a:p>
          <a:p>
            <a:pPr>
              <a:buFont typeface="Arial" charset="0"/>
              <a:buChar char="•"/>
            </a:pPr>
            <a:r>
              <a:rPr lang="pl-PL" sz="1200" i="1" dirty="0" smtClean="0">
                <a:latin typeface="Calibri" pitchFamily="34" charset="0"/>
              </a:rPr>
              <a:t>  Umorzone </a:t>
            </a:r>
            <a:r>
              <a:rPr lang="pl-PL" sz="1200" i="1" dirty="0">
                <a:latin typeface="Calibri" pitchFamily="34" charset="0"/>
              </a:rPr>
              <a:t>obligacje zwiększą zobowiązania ZUS</a:t>
            </a:r>
          </a:p>
          <a:p>
            <a:pPr>
              <a:buFont typeface="Arial" charset="0"/>
              <a:buChar char="•"/>
            </a:pPr>
            <a:r>
              <a:rPr lang="pl-PL" sz="1200" i="1" dirty="0" smtClean="0">
                <a:latin typeface="Calibri" pitchFamily="34" charset="0"/>
              </a:rPr>
              <a:t>  Niewypłacane </a:t>
            </a:r>
            <a:r>
              <a:rPr lang="pl-PL" sz="1200" i="1" dirty="0">
                <a:latin typeface="Calibri" pitchFamily="34" charset="0"/>
              </a:rPr>
              <a:t>odsetki od umorzonych obligacji będą dopisywane do zobowiązań ZUS</a:t>
            </a:r>
          </a:p>
          <a:p>
            <a:pPr>
              <a:buFont typeface="Arial" charset="0"/>
              <a:buChar char="•"/>
            </a:pPr>
            <a:r>
              <a:rPr lang="pl-PL" sz="1200" i="1" dirty="0" smtClean="0">
                <a:latin typeface="Calibri" pitchFamily="34" charset="0"/>
              </a:rPr>
              <a:t>  Aktywa </a:t>
            </a:r>
            <a:r>
              <a:rPr lang="pl-PL" sz="1200" i="1" dirty="0">
                <a:latin typeface="Calibri" pitchFamily="34" charset="0"/>
              </a:rPr>
              <a:t>przejmowane w ramach „suwaka bezpieczeństwa” będą zwiększały zobowiązania ZUS</a:t>
            </a:r>
          </a:p>
          <a:p>
            <a:pPr>
              <a:buFont typeface="Arial" charset="0"/>
              <a:buChar char="•"/>
            </a:pPr>
            <a:r>
              <a:rPr lang="pl-PL" sz="1200" i="1" dirty="0" smtClean="0">
                <a:latin typeface="Calibri" pitchFamily="34" charset="0"/>
              </a:rPr>
              <a:t>  Odprowadzanie </a:t>
            </a:r>
            <a:r>
              <a:rPr lang="pl-PL" sz="1200" i="1" dirty="0">
                <a:latin typeface="Calibri" pitchFamily="34" charset="0"/>
              </a:rPr>
              <a:t>przez część osób składki tylko do ZUS, będzie dodatkowo zwiększało zobowiązania ZUS</a:t>
            </a:r>
          </a:p>
          <a:p>
            <a:pPr>
              <a:buFont typeface="Arial" charset="0"/>
              <a:buChar char="•"/>
            </a:pPr>
            <a:r>
              <a:rPr lang="pl-PL" sz="1200" i="1" dirty="0" smtClean="0">
                <a:latin typeface="Calibri" pitchFamily="34" charset="0"/>
              </a:rPr>
              <a:t>  Jako </a:t>
            </a:r>
            <a:r>
              <a:rPr lang="pl-PL" sz="1200" i="1" dirty="0">
                <a:latin typeface="Calibri" pitchFamily="34" charset="0"/>
              </a:rPr>
              <a:t>alternatywę przyjęto wariant, w którym bez skoku na OFE, rząd utrzymuje wydatki na poziomie zapewniającym relację długu jawnego (met. unijna) do PKB na poziomie 59%.</a:t>
            </a:r>
            <a:endParaRPr lang="en-US" sz="1200" i="1" dirty="0">
              <a:latin typeface="Calibri" pitchFamily="34" charset="0"/>
            </a:endParaRPr>
          </a:p>
        </p:txBody>
      </p:sp>
      <p:sp>
        <p:nvSpPr>
          <p:cNvPr id="11" name="Elipsa 10"/>
          <p:cNvSpPr/>
          <p:nvPr/>
        </p:nvSpPr>
        <p:spPr>
          <a:xfrm>
            <a:off x="1403350" y="2060575"/>
            <a:ext cx="1081088" cy="1223963"/>
          </a:xfrm>
          <a:prstGeom prst="ellipse">
            <a:avLst/>
          </a:prstGeom>
          <a:noFill/>
          <a:ln>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Prostokąt 3"/>
          <p:cNvSpPr/>
          <p:nvPr/>
        </p:nvSpPr>
        <p:spPr>
          <a:xfrm>
            <a:off x="539750" y="4247217"/>
            <a:ext cx="8064698" cy="2062103"/>
          </a:xfrm>
          <a:prstGeom prst="rect">
            <a:avLst/>
          </a:prstGeom>
        </p:spPr>
        <p:txBody>
          <a:bodyPr wrap="square">
            <a:spAutoFit/>
          </a:bodyPr>
          <a:lstStyle/>
          <a:p>
            <a:pPr algn="just" fontAlgn="auto">
              <a:spcBef>
                <a:spcPts val="0"/>
              </a:spcBef>
              <a:spcAft>
                <a:spcPts val="0"/>
              </a:spcAft>
              <a:buFont typeface="Arial" pitchFamily="34" charset="0"/>
              <a:buChar char="•"/>
              <a:defRPr/>
            </a:pPr>
            <a:r>
              <a:rPr lang="pl-PL" sz="1600" b="1" dirty="0" smtClean="0">
                <a:solidFill>
                  <a:schemeClr val="tx2">
                    <a:lumMod val="75000"/>
                  </a:schemeClr>
                </a:solidFill>
                <a:latin typeface="+mn-lt"/>
                <a:cs typeface="+mn-cs"/>
              </a:rPr>
              <a:t>  Zwiększenie </a:t>
            </a:r>
            <a:r>
              <a:rPr lang="pl-PL" sz="1600" b="1" dirty="0">
                <a:solidFill>
                  <a:schemeClr val="tx2">
                    <a:lumMod val="75000"/>
                  </a:schemeClr>
                </a:solidFill>
                <a:latin typeface="+mn-lt"/>
                <a:cs typeface="+mn-cs"/>
              </a:rPr>
              <a:t>wydatków finansowane przejęciem oszczędności emerytalnych sprawia</a:t>
            </a:r>
            <a:r>
              <a:rPr lang="pl-PL" sz="1600" b="1" dirty="0" smtClean="0">
                <a:solidFill>
                  <a:schemeClr val="tx2">
                    <a:lumMod val="75000"/>
                  </a:schemeClr>
                </a:solidFill>
                <a:latin typeface="+mn-lt"/>
                <a:cs typeface="+mn-cs"/>
              </a:rPr>
              <a:t>,</a:t>
            </a:r>
            <a:br>
              <a:rPr lang="pl-PL" sz="1600" b="1" dirty="0" smtClean="0">
                <a:solidFill>
                  <a:schemeClr val="tx2">
                    <a:lumMod val="75000"/>
                  </a:schemeClr>
                </a:solidFill>
                <a:latin typeface="+mn-lt"/>
                <a:cs typeface="+mn-cs"/>
              </a:rPr>
            </a:br>
            <a:r>
              <a:rPr lang="pl-PL" sz="1600" b="1" dirty="0" smtClean="0">
                <a:solidFill>
                  <a:schemeClr val="tx2">
                    <a:lumMod val="75000"/>
                  </a:schemeClr>
                </a:solidFill>
                <a:latin typeface="+mn-lt"/>
                <a:cs typeface="+mn-cs"/>
              </a:rPr>
              <a:t> </a:t>
            </a:r>
            <a:r>
              <a:rPr lang="pl-PL" sz="1600" b="1" dirty="0">
                <a:solidFill>
                  <a:schemeClr val="tx2">
                    <a:lumMod val="75000"/>
                  </a:schemeClr>
                </a:solidFill>
                <a:latin typeface="+mn-lt"/>
                <a:cs typeface="+mn-cs"/>
              </a:rPr>
              <a:t>że dług ukryty wzrośnie bardziej niż spadnie dług jawny.</a:t>
            </a:r>
          </a:p>
          <a:p>
            <a:pPr algn="just" fontAlgn="auto">
              <a:spcBef>
                <a:spcPts val="0"/>
              </a:spcBef>
              <a:spcAft>
                <a:spcPts val="0"/>
              </a:spcAft>
              <a:buFont typeface="Arial" pitchFamily="34" charset="0"/>
              <a:buChar char="•"/>
              <a:defRPr/>
            </a:pPr>
            <a:r>
              <a:rPr lang="pl-PL" sz="1600" dirty="0" smtClean="0">
                <a:solidFill>
                  <a:schemeClr val="tx2">
                    <a:lumMod val="75000"/>
                  </a:schemeClr>
                </a:solidFill>
                <a:latin typeface="+mn-lt"/>
                <a:cs typeface="+mn-cs"/>
              </a:rPr>
              <a:t>  Ukrywając </a:t>
            </a:r>
            <a:r>
              <a:rPr lang="pl-PL" sz="1600" dirty="0">
                <a:solidFill>
                  <a:schemeClr val="tx2">
                    <a:lumMod val="75000"/>
                  </a:schemeClr>
                </a:solidFill>
                <a:latin typeface="+mn-lt"/>
                <a:cs typeface="+mn-cs"/>
              </a:rPr>
              <a:t>część zobowiązań do ZUS, rząd zyskuje możliwość dalszego zadłużania się</a:t>
            </a:r>
            <a:r>
              <a:rPr lang="pl-PL" sz="1600" dirty="0" smtClean="0">
                <a:solidFill>
                  <a:schemeClr val="tx2">
                    <a:lumMod val="75000"/>
                  </a:schemeClr>
                </a:solidFill>
                <a:latin typeface="+mn-lt"/>
                <a:cs typeface="+mn-cs"/>
              </a:rPr>
              <a:t>,</a:t>
            </a:r>
            <a:br>
              <a:rPr lang="pl-PL" sz="1600" dirty="0" smtClean="0">
                <a:solidFill>
                  <a:schemeClr val="tx2">
                    <a:lumMod val="75000"/>
                  </a:schemeClr>
                </a:solidFill>
                <a:latin typeface="+mn-lt"/>
                <a:cs typeface="+mn-cs"/>
              </a:rPr>
            </a:br>
            <a:r>
              <a:rPr lang="pl-PL" sz="1600" dirty="0" smtClean="0">
                <a:solidFill>
                  <a:schemeClr val="tx2">
                    <a:lumMod val="75000"/>
                  </a:schemeClr>
                </a:solidFill>
                <a:latin typeface="+mn-lt"/>
                <a:cs typeface="+mn-cs"/>
              </a:rPr>
              <a:t> </a:t>
            </a:r>
            <a:r>
              <a:rPr lang="pl-PL" sz="1600" dirty="0">
                <a:solidFill>
                  <a:schemeClr val="tx2">
                    <a:lumMod val="75000"/>
                  </a:schemeClr>
                </a:solidFill>
                <a:latin typeface="+mn-lt"/>
                <a:cs typeface="+mn-cs"/>
              </a:rPr>
              <a:t>w szczególności </a:t>
            </a:r>
            <a:r>
              <a:rPr lang="pl-PL" sz="1600" dirty="0" smtClean="0">
                <a:solidFill>
                  <a:schemeClr val="tx2">
                    <a:lumMod val="75000"/>
                  </a:schemeClr>
                </a:solidFill>
                <a:latin typeface="+mn-lt"/>
                <a:cs typeface="+mn-cs"/>
              </a:rPr>
              <a:t>w </a:t>
            </a:r>
            <a:r>
              <a:rPr lang="pl-PL" sz="1600" dirty="0">
                <a:solidFill>
                  <a:schemeClr val="tx2">
                    <a:lumMod val="75000"/>
                  </a:schemeClr>
                </a:solidFill>
                <a:latin typeface="+mn-lt"/>
                <a:cs typeface="+mn-cs"/>
              </a:rPr>
              <a:t>wyborczym roku 2015.</a:t>
            </a:r>
          </a:p>
          <a:p>
            <a:pPr algn="just" fontAlgn="auto">
              <a:spcBef>
                <a:spcPts val="0"/>
              </a:spcBef>
              <a:spcAft>
                <a:spcPts val="0"/>
              </a:spcAft>
              <a:buFont typeface="Arial" pitchFamily="34" charset="0"/>
              <a:buChar char="•"/>
              <a:defRPr/>
            </a:pPr>
            <a:r>
              <a:rPr lang="pl-PL" sz="1600" dirty="0" smtClean="0">
                <a:solidFill>
                  <a:schemeClr val="tx2">
                    <a:lumMod val="75000"/>
                  </a:schemeClr>
                </a:solidFill>
                <a:latin typeface="+mn-lt"/>
                <a:cs typeface="+mn-cs"/>
              </a:rPr>
              <a:t>  By </a:t>
            </a:r>
            <a:r>
              <a:rPr lang="pl-PL" sz="1600" dirty="0">
                <a:solidFill>
                  <a:schemeClr val="tx2">
                    <a:lumMod val="75000"/>
                  </a:schemeClr>
                </a:solidFill>
                <a:latin typeface="+mn-lt"/>
                <a:cs typeface="+mn-cs"/>
              </a:rPr>
              <a:t>efekt netto był zerowy, wzrost długu ukrytego musi równać się spadkowi długu jawnego.  Oznaczałoby to brak jakiegokolwiek wzrostu zadłużenia na inne cele. Tymczasem rząd, korzystając z oddalenia się od </a:t>
            </a:r>
            <a:r>
              <a:rPr lang="pl-PL" sz="1600" dirty="0" smtClean="0">
                <a:solidFill>
                  <a:schemeClr val="tx2">
                    <a:lumMod val="75000"/>
                  </a:schemeClr>
                </a:solidFill>
                <a:latin typeface="+mn-lt"/>
                <a:cs typeface="+mn-cs"/>
              </a:rPr>
              <a:t>krajowego progu 55</a:t>
            </a:r>
            <a:r>
              <a:rPr lang="pl-PL" sz="1600" smtClean="0">
                <a:solidFill>
                  <a:schemeClr val="tx2">
                    <a:lumMod val="75000"/>
                  </a:schemeClr>
                </a:solidFill>
                <a:latin typeface="+mn-lt"/>
                <a:cs typeface="+mn-cs"/>
              </a:rPr>
              <a:t>% oraz unijnego </a:t>
            </a:r>
            <a:r>
              <a:rPr lang="pl-PL" sz="1600" dirty="0">
                <a:solidFill>
                  <a:schemeClr val="tx2">
                    <a:lumMod val="75000"/>
                  </a:schemeClr>
                </a:solidFill>
                <a:latin typeface="+mn-lt"/>
                <a:cs typeface="+mn-cs"/>
              </a:rPr>
              <a:t>progu 60% PKB, pozwala sobie na dodatkowy wzrost długu na inne cele.</a:t>
            </a:r>
            <a:endParaRPr lang="en-US" sz="1600" b="1" dirty="0">
              <a:solidFill>
                <a:schemeClr val="tx2">
                  <a:lumMod val="75000"/>
                </a:schemeClr>
              </a:solidFill>
              <a:latin typeface="+mn-lt"/>
              <a:cs typeface="+mn-cs"/>
            </a:endParaRPr>
          </a:p>
        </p:txBody>
      </p:sp>
      <p:sp>
        <p:nvSpPr>
          <p:cNvPr id="9" name="Prostokąt 12"/>
          <p:cNvSpPr>
            <a:spLocks noChangeArrowheads="1"/>
          </p:cNvSpPr>
          <p:nvPr/>
        </p:nvSpPr>
        <p:spPr bwMode="auto">
          <a:xfrm>
            <a:off x="250825" y="6381750"/>
            <a:ext cx="7416800" cy="461963"/>
          </a:xfrm>
          <a:prstGeom prst="rect">
            <a:avLst/>
          </a:prstGeom>
          <a:noFill/>
          <a:ln w="9525">
            <a:noFill/>
            <a:miter lim="800000"/>
            <a:headEnd/>
            <a:tailEnd/>
          </a:ln>
        </p:spPr>
        <p:txBody>
          <a:bodyPr>
            <a:spAutoFit/>
          </a:bodyPr>
          <a:lstStyle/>
          <a:p>
            <a:r>
              <a:rPr lang="pl-PL" sz="1200" i="1" dirty="0">
                <a:solidFill>
                  <a:schemeClr val="bg1"/>
                </a:solidFill>
                <a:latin typeface="Calibri" pitchFamily="34" charset="0"/>
              </a:rPr>
              <a:t>Źródło: opracowanie własne na podstawie  na podstawie rządowego projektu zmian w systemie emerytalnym oraz Strategii zarządzania długiem publicznym na lata 2013-2016 oraz na lata 2014-2017</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Prostokąt 6"/>
          <p:cNvSpPr>
            <a:spLocks noChangeArrowheads="1"/>
          </p:cNvSpPr>
          <p:nvPr/>
        </p:nvSpPr>
        <p:spPr bwMode="auto">
          <a:xfrm>
            <a:off x="3844425" y="260350"/>
            <a:ext cx="4417428" cy="461665"/>
          </a:xfrm>
          <a:prstGeom prst="rect">
            <a:avLst/>
          </a:prstGeom>
          <a:noFill/>
          <a:ln w="9525">
            <a:noFill/>
            <a:miter lim="800000"/>
            <a:headEnd/>
            <a:tailEnd/>
          </a:ln>
        </p:spPr>
        <p:txBody>
          <a:bodyPr wrap="none">
            <a:spAutoFit/>
          </a:bodyPr>
          <a:lstStyle/>
          <a:p>
            <a:pPr algn="ctr"/>
            <a:r>
              <a:rPr lang="pl-PL" sz="2400" b="1" dirty="0" smtClean="0">
                <a:solidFill>
                  <a:schemeClr val="bg1"/>
                </a:solidFill>
                <a:latin typeface="Calibri" pitchFamily="34" charset="0"/>
              </a:rPr>
              <a:t>5.7 Konsekwencje </a:t>
            </a:r>
            <a:r>
              <a:rPr lang="pl-PL" sz="2400" b="1" dirty="0">
                <a:solidFill>
                  <a:schemeClr val="bg1"/>
                </a:solidFill>
                <a:latin typeface="Calibri" pitchFamily="34" charset="0"/>
              </a:rPr>
              <a:t>dla gospodarki</a:t>
            </a:r>
          </a:p>
        </p:txBody>
      </p:sp>
      <p:sp>
        <p:nvSpPr>
          <p:cNvPr id="8" name="Prostokąt 7"/>
          <p:cNvSpPr/>
          <p:nvPr/>
        </p:nvSpPr>
        <p:spPr>
          <a:xfrm>
            <a:off x="71438" y="5013325"/>
            <a:ext cx="8964612" cy="1323975"/>
          </a:xfrm>
          <a:prstGeom prst="rect">
            <a:avLst/>
          </a:prstGeom>
        </p:spPr>
        <p:txBody>
          <a:bodyPr>
            <a:spAutoFit/>
          </a:bodyPr>
          <a:lstStyle/>
          <a:p>
            <a:pPr marL="342900" indent="-342900" algn="just" fontAlgn="auto">
              <a:spcBef>
                <a:spcPts val="0"/>
              </a:spcBef>
              <a:spcAft>
                <a:spcPts val="0"/>
              </a:spcAft>
              <a:buFont typeface="Arial" pitchFamily="34" charset="0"/>
              <a:buChar char="•"/>
              <a:defRPr/>
            </a:pPr>
            <a:r>
              <a:rPr lang="pl-PL" sz="1600" b="1" dirty="0">
                <a:solidFill>
                  <a:schemeClr val="tx2">
                    <a:lumMod val="75000"/>
                  </a:schemeClr>
                </a:solidFill>
                <a:latin typeface="+mn-lt"/>
                <a:cs typeface="+mn-cs"/>
              </a:rPr>
              <a:t>Gdyby ustawa przeszła w obecnie proponowanej formie, wywłaszczenie ludzi z oszczędności emerytalnych w OFE zmniejszyłoby i tak niską stopę oszczędności w Polsce, osłabiając w ten sposób wzrost naszej gospodarki</a:t>
            </a:r>
          </a:p>
          <a:p>
            <a:pPr marL="342900" indent="-342900" algn="just" fontAlgn="auto">
              <a:spcBef>
                <a:spcPts val="0"/>
              </a:spcBef>
              <a:spcAft>
                <a:spcPts val="0"/>
              </a:spcAft>
              <a:buFont typeface="Arial" pitchFamily="34" charset="0"/>
              <a:buChar char="•"/>
              <a:defRPr/>
            </a:pPr>
            <a:r>
              <a:rPr lang="pl-PL" sz="1600" dirty="0">
                <a:solidFill>
                  <a:schemeClr val="tx2">
                    <a:lumMod val="75000"/>
                  </a:schemeClr>
                </a:solidFill>
                <a:latin typeface="+mn-lt"/>
                <a:cs typeface="+mn-cs"/>
              </a:rPr>
              <a:t>Rząd koncentrując się na pozornej, krótkookresowej poprawie sektora finansów publicznych szkodzi długookresowym perspektywom wzrostu gospodarczego Polski.</a:t>
            </a:r>
          </a:p>
        </p:txBody>
      </p:sp>
      <p:sp>
        <p:nvSpPr>
          <p:cNvPr id="20483" name="Prostokąt 5"/>
          <p:cNvSpPr>
            <a:spLocks noChangeArrowheads="1"/>
          </p:cNvSpPr>
          <p:nvPr/>
        </p:nvSpPr>
        <p:spPr bwMode="auto">
          <a:xfrm>
            <a:off x="250825" y="6381750"/>
            <a:ext cx="8748713" cy="461963"/>
          </a:xfrm>
          <a:prstGeom prst="rect">
            <a:avLst/>
          </a:prstGeom>
          <a:noFill/>
          <a:ln w="9525">
            <a:noFill/>
            <a:miter lim="800000"/>
            <a:headEnd/>
            <a:tailEnd/>
          </a:ln>
        </p:spPr>
        <p:txBody>
          <a:bodyPr>
            <a:spAutoFit/>
          </a:bodyPr>
          <a:lstStyle/>
          <a:p>
            <a:r>
              <a:rPr lang="pl-PL" sz="1200" i="1">
                <a:solidFill>
                  <a:schemeClr val="bg1"/>
                </a:solidFill>
                <a:latin typeface="Calibri" pitchFamily="34" charset="0"/>
              </a:rPr>
              <a:t> CEE: Bułgaria, Czechy, Estonia, Litwa, Łotwa, Słowacja, Słowenia, Rumunia, Węgry</a:t>
            </a:r>
            <a:br>
              <a:rPr lang="pl-PL" sz="1200" i="1">
                <a:solidFill>
                  <a:schemeClr val="bg1"/>
                </a:solidFill>
                <a:latin typeface="Calibri" pitchFamily="34" charset="0"/>
              </a:rPr>
            </a:br>
            <a:r>
              <a:rPr lang="pl-PL" sz="1200" i="1">
                <a:solidFill>
                  <a:schemeClr val="bg1"/>
                </a:solidFill>
                <a:latin typeface="Calibri" pitchFamily="34" charset="0"/>
              </a:rPr>
              <a:t>Źródło: opracowanie własne na podstawie  IMF WEO</a:t>
            </a:r>
          </a:p>
        </p:txBody>
      </p:sp>
      <p:sp>
        <p:nvSpPr>
          <p:cNvPr id="20484" name="Prostokąt 11"/>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pic>
        <p:nvPicPr>
          <p:cNvPr id="20485" name="Picture 1"/>
          <p:cNvPicPr>
            <a:picLocks noChangeAspect="1" noChangeArrowheads="1"/>
          </p:cNvPicPr>
          <p:nvPr/>
        </p:nvPicPr>
        <p:blipFill>
          <a:blip r:embed="rId2" cstate="print"/>
          <a:srcRect/>
          <a:stretch>
            <a:fillRect/>
          </a:stretch>
        </p:blipFill>
        <p:spPr bwMode="auto">
          <a:xfrm>
            <a:off x="49213" y="1073150"/>
            <a:ext cx="9059862" cy="377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rostokąt 6"/>
          <p:cNvSpPr>
            <a:spLocks noChangeArrowheads="1"/>
          </p:cNvSpPr>
          <p:nvPr/>
        </p:nvSpPr>
        <p:spPr bwMode="auto">
          <a:xfrm>
            <a:off x="3864359" y="260648"/>
            <a:ext cx="4379148" cy="461665"/>
          </a:xfrm>
          <a:prstGeom prst="rect">
            <a:avLst/>
          </a:prstGeom>
          <a:noFill/>
          <a:ln w="9525">
            <a:noFill/>
            <a:miter lim="800000"/>
            <a:headEnd/>
            <a:tailEnd/>
          </a:ln>
        </p:spPr>
        <p:txBody>
          <a:bodyPr wrap="none">
            <a:spAutoFit/>
          </a:bodyPr>
          <a:lstStyle/>
          <a:p>
            <a:pPr algn="ctr"/>
            <a:r>
              <a:rPr lang="pl-PL" sz="2400" b="1" dirty="0" smtClean="0">
                <a:solidFill>
                  <a:schemeClr val="bg1"/>
                </a:solidFill>
                <a:latin typeface="Calibri" pitchFamily="34" charset="0"/>
              </a:rPr>
              <a:t>5.8 Złe </a:t>
            </a:r>
            <a:r>
              <a:rPr lang="pl-PL" sz="2400" b="1" dirty="0">
                <a:solidFill>
                  <a:schemeClr val="bg1"/>
                </a:solidFill>
                <a:latin typeface="Calibri" pitchFamily="34" charset="0"/>
              </a:rPr>
              <a:t>skutki fałszywej nadwyżki</a:t>
            </a:r>
          </a:p>
        </p:txBody>
      </p:sp>
      <p:sp>
        <p:nvSpPr>
          <p:cNvPr id="21506" name="Prostokąt 11"/>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sp>
        <p:nvSpPr>
          <p:cNvPr id="21507" name="pole tekstowe 9"/>
          <p:cNvSpPr txBox="1">
            <a:spLocks noChangeArrowheads="1"/>
          </p:cNvSpPr>
          <p:nvPr/>
        </p:nvSpPr>
        <p:spPr bwMode="auto">
          <a:xfrm>
            <a:off x="539750" y="1784350"/>
            <a:ext cx="8208963" cy="3262432"/>
          </a:xfrm>
          <a:prstGeom prst="rect">
            <a:avLst/>
          </a:prstGeom>
          <a:noFill/>
          <a:ln w="9525">
            <a:noFill/>
            <a:miter lim="800000"/>
            <a:headEnd/>
            <a:tailEnd/>
          </a:ln>
        </p:spPr>
        <p:txBody>
          <a:bodyPr>
            <a:spAutoFit/>
          </a:bodyPr>
          <a:lstStyle/>
          <a:p>
            <a:pPr algn="just">
              <a:spcAft>
                <a:spcPts val="1200"/>
              </a:spcAft>
              <a:buFont typeface="Arial" charset="0"/>
              <a:buChar char="•"/>
            </a:pPr>
            <a:r>
              <a:rPr lang="pl-PL" sz="1600" b="1" dirty="0" smtClean="0">
                <a:solidFill>
                  <a:schemeClr val="tx2">
                    <a:lumMod val="75000"/>
                  </a:schemeClr>
                </a:solidFill>
                <a:latin typeface="Calibri" pitchFamily="34" charset="0"/>
              </a:rPr>
              <a:t>  Wywłaszczenie </a:t>
            </a:r>
            <a:r>
              <a:rPr lang="pl-PL" sz="1600" b="1" dirty="0">
                <a:solidFill>
                  <a:schemeClr val="tx2">
                    <a:lumMod val="75000"/>
                  </a:schemeClr>
                </a:solidFill>
                <a:latin typeface="Calibri" pitchFamily="34" charset="0"/>
              </a:rPr>
              <a:t>Polaków z oszczędności emerytalnych zgromadzonych w OFE może dać w 2014 roku fałszywą nadwyżkę w sektorze finansów publicznych, która byłaby większym złem niż prawdziwy deficyt. Taka nadwyżka, stwarzając pozorne wrażenie poprawy finansów publicznych (kosztem bezpieczeństwa przyszłych emerytów) , pozwoliłaby rządowi </a:t>
            </a:r>
            <a:r>
              <a:rPr lang="pl-PL" sz="1600" b="1" dirty="0" smtClean="0">
                <a:solidFill>
                  <a:schemeClr val="tx2">
                    <a:lumMod val="75000"/>
                  </a:schemeClr>
                </a:solidFill>
                <a:latin typeface="Calibri" pitchFamily="34" charset="0"/>
              </a:rPr>
              <a:t>PO-PSL dalej </a:t>
            </a:r>
            <a:r>
              <a:rPr lang="pl-PL" sz="1600" b="1" dirty="0">
                <a:solidFill>
                  <a:schemeClr val="tx2">
                    <a:lumMod val="75000"/>
                  </a:schemeClr>
                </a:solidFill>
                <a:latin typeface="Calibri" pitchFamily="34" charset="0"/>
              </a:rPr>
              <a:t>odsuwać w czasie konieczną reformę finansów publicznych, ze szkodą dla perspektyw polskiej gospodarki.</a:t>
            </a:r>
          </a:p>
          <a:p>
            <a:pPr algn="just">
              <a:spcAft>
                <a:spcPts val="1200"/>
              </a:spcAft>
              <a:buFont typeface="Arial" charset="0"/>
              <a:buChar char="•"/>
            </a:pPr>
            <a:r>
              <a:rPr lang="pl-PL" sz="1600" b="1" dirty="0" smtClean="0">
                <a:solidFill>
                  <a:schemeClr val="tx2">
                    <a:lumMod val="75000"/>
                  </a:schemeClr>
                </a:solidFill>
                <a:latin typeface="Calibri" pitchFamily="34" charset="0"/>
              </a:rPr>
              <a:t>  Nawet </a:t>
            </a:r>
            <a:r>
              <a:rPr lang="pl-PL" sz="1600" b="1" dirty="0">
                <a:solidFill>
                  <a:schemeClr val="tx2">
                    <a:lumMod val="75000"/>
                  </a:schemeClr>
                </a:solidFill>
                <a:latin typeface="Calibri" pitchFamily="34" charset="0"/>
              </a:rPr>
              <a:t>bez skoku na OFE deficyt sektora finansów publicznych w przyszłym roku nie wzrośnie.</a:t>
            </a:r>
          </a:p>
          <a:p>
            <a:pPr algn="just">
              <a:spcAft>
                <a:spcPts val="1200"/>
              </a:spcAft>
              <a:buFont typeface="Arial" charset="0"/>
              <a:buChar char="•"/>
            </a:pPr>
            <a:r>
              <a:rPr lang="pl-PL" sz="1600" b="1" dirty="0" smtClean="0">
                <a:solidFill>
                  <a:schemeClr val="tx2">
                    <a:lumMod val="75000"/>
                  </a:schemeClr>
                </a:solidFill>
                <a:latin typeface="Calibri" pitchFamily="34" charset="0"/>
              </a:rPr>
              <a:t>  Istnieje </a:t>
            </a:r>
            <a:r>
              <a:rPr lang="pl-PL" sz="1600" b="1" dirty="0">
                <a:solidFill>
                  <a:schemeClr val="tx2">
                    <a:lumMod val="75000"/>
                  </a:schemeClr>
                </a:solidFill>
                <a:latin typeface="Calibri" pitchFamily="34" charset="0"/>
              </a:rPr>
              <a:t>szerokie pole do innych działań, ograniczających deficyt, a więc pośrednio i dług, które jednocześnie będą sprzyjały długookresowemu wzrostowi polskiej gospodarki.</a:t>
            </a:r>
          </a:p>
          <a:p>
            <a:pPr algn="just">
              <a:spcAft>
                <a:spcPts val="1200"/>
              </a:spcAft>
              <a:buFont typeface="Arial" charset="0"/>
              <a:buChar char="•"/>
            </a:pPr>
            <a:endParaRPr lang="en-US" sz="1600" b="1"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Prostokąt 6"/>
          <p:cNvSpPr>
            <a:spLocks noChangeArrowheads="1"/>
          </p:cNvSpPr>
          <p:nvPr/>
        </p:nvSpPr>
        <p:spPr bwMode="auto">
          <a:xfrm>
            <a:off x="3990975" y="115888"/>
            <a:ext cx="4125913" cy="831850"/>
          </a:xfrm>
          <a:prstGeom prst="rect">
            <a:avLst/>
          </a:prstGeom>
          <a:noFill/>
          <a:ln w="9525">
            <a:noFill/>
            <a:miter lim="800000"/>
            <a:headEnd/>
            <a:tailEnd/>
          </a:ln>
        </p:spPr>
        <p:txBody>
          <a:bodyPr wrap="none">
            <a:spAutoFit/>
          </a:bodyPr>
          <a:lstStyle/>
          <a:p>
            <a:pPr algn="ctr"/>
            <a:r>
              <a:rPr lang="pl-PL" sz="2400" b="1" dirty="0" smtClean="0">
                <a:solidFill>
                  <a:schemeClr val="bg1"/>
                </a:solidFill>
                <a:latin typeface="Calibri" pitchFamily="34" charset="0"/>
              </a:rPr>
              <a:t>5.9 Alternatywy</a:t>
            </a:r>
            <a:r>
              <a:rPr lang="pl-PL" sz="2400" b="1" dirty="0">
                <a:solidFill>
                  <a:schemeClr val="bg1"/>
                </a:solidFill>
                <a:latin typeface="Calibri" pitchFamily="34" charset="0"/>
              </a:rPr>
              <a:t>: przykładowe</a:t>
            </a:r>
          </a:p>
          <a:p>
            <a:pPr algn="ctr"/>
            <a:r>
              <a:rPr lang="pl-PL" sz="2400" b="1" dirty="0">
                <a:solidFill>
                  <a:schemeClr val="bg1"/>
                </a:solidFill>
                <a:latin typeface="Calibri" pitchFamily="34" charset="0"/>
              </a:rPr>
              <a:t> działania ograniczające deficyt</a:t>
            </a:r>
          </a:p>
        </p:txBody>
      </p:sp>
      <p:sp>
        <p:nvSpPr>
          <p:cNvPr id="22530" name="Prostokąt 11"/>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sp>
        <p:nvSpPr>
          <p:cNvPr id="22531" name="pole tekstowe 9"/>
          <p:cNvSpPr txBox="1">
            <a:spLocks noChangeArrowheads="1"/>
          </p:cNvSpPr>
          <p:nvPr/>
        </p:nvSpPr>
        <p:spPr bwMode="auto">
          <a:xfrm>
            <a:off x="539750" y="1784350"/>
            <a:ext cx="8208963" cy="3816429"/>
          </a:xfrm>
          <a:prstGeom prst="rect">
            <a:avLst/>
          </a:prstGeom>
          <a:noFill/>
          <a:ln w="9525">
            <a:noFill/>
            <a:miter lim="800000"/>
            <a:headEnd/>
            <a:tailEnd/>
          </a:ln>
        </p:spPr>
        <p:txBody>
          <a:bodyPr>
            <a:spAutoFit/>
          </a:bodyPr>
          <a:lstStyle/>
          <a:p>
            <a:pPr algn="just">
              <a:spcAft>
                <a:spcPts val="1200"/>
              </a:spcAft>
            </a:pPr>
            <a:r>
              <a:rPr lang="pl-PL" sz="1600" b="1" dirty="0">
                <a:solidFill>
                  <a:schemeClr val="tx2"/>
                </a:solidFill>
                <a:latin typeface="Calibri" pitchFamily="34" charset="0"/>
              </a:rPr>
              <a:t>Wiele osób i instytucji przedstawiało propozycje uelastycznienia i ograniczenia wydatków publicznych. Wśród przykładowych propozycji można wymienić m.in.:</a:t>
            </a:r>
          </a:p>
          <a:p>
            <a:pPr algn="just">
              <a:spcAft>
                <a:spcPts val="1200"/>
              </a:spcAft>
              <a:buFont typeface="Arial" charset="0"/>
              <a:buChar char="•"/>
            </a:pPr>
            <a:r>
              <a:rPr lang="pl-PL" sz="1600" b="1" dirty="0" smtClean="0">
                <a:solidFill>
                  <a:schemeClr val="tx2"/>
                </a:solidFill>
                <a:latin typeface="Calibri" pitchFamily="34" charset="0"/>
              </a:rPr>
              <a:t>  Gruntowną </a:t>
            </a:r>
            <a:r>
              <a:rPr lang="pl-PL" sz="1600" b="1" dirty="0">
                <a:solidFill>
                  <a:schemeClr val="tx2"/>
                </a:solidFill>
                <a:latin typeface="Calibri" pitchFamily="34" charset="0"/>
              </a:rPr>
              <a:t>reformę administracji publicznej (szersze zastosowanie IT, ograniczenie dublujących się funkcji, stworzenie centrów usług wspólnych, zapewniających np. wspólną księgowość, kadry i wsparcie IT dla wielu instytucji jednocześnie)</a:t>
            </a:r>
          </a:p>
          <a:p>
            <a:pPr algn="just">
              <a:spcAft>
                <a:spcPts val="1200"/>
              </a:spcAft>
              <a:buFont typeface="Arial" charset="0"/>
              <a:buChar char="•"/>
            </a:pPr>
            <a:r>
              <a:rPr lang="pl-PL" sz="1600" b="1" dirty="0" smtClean="0">
                <a:solidFill>
                  <a:schemeClr val="tx2"/>
                </a:solidFill>
                <a:latin typeface="Calibri" pitchFamily="34" charset="0"/>
              </a:rPr>
              <a:t>  Opodatkowanie </a:t>
            </a:r>
            <a:r>
              <a:rPr lang="pl-PL" sz="1600" b="1" dirty="0">
                <a:solidFill>
                  <a:schemeClr val="tx2"/>
                </a:solidFill>
                <a:latin typeface="Calibri" pitchFamily="34" charset="0"/>
              </a:rPr>
              <a:t>lepiej zarabiających rolników (jest to niespełniona obietnica z I </a:t>
            </a:r>
            <a:r>
              <a:rPr lang="pl-PL" sz="1600" b="1" dirty="0" err="1">
                <a:solidFill>
                  <a:schemeClr val="tx2"/>
                </a:solidFill>
                <a:latin typeface="Calibri" pitchFamily="34" charset="0"/>
              </a:rPr>
              <a:t>i</a:t>
            </a:r>
            <a:r>
              <a:rPr lang="pl-PL" sz="1600" b="1" dirty="0">
                <a:solidFill>
                  <a:schemeClr val="tx2"/>
                </a:solidFill>
                <a:latin typeface="Calibri" pitchFamily="34" charset="0"/>
              </a:rPr>
              <a:t> II expose premiera Donalda Tuska)</a:t>
            </a:r>
          </a:p>
          <a:p>
            <a:pPr algn="just">
              <a:spcAft>
                <a:spcPts val="1200"/>
              </a:spcAft>
              <a:buFont typeface="Arial" charset="0"/>
              <a:buChar char="•"/>
            </a:pPr>
            <a:r>
              <a:rPr lang="pl-PL" sz="1600" b="1" dirty="0" smtClean="0">
                <a:solidFill>
                  <a:schemeClr val="tx2"/>
                </a:solidFill>
                <a:latin typeface="Calibri" pitchFamily="34" charset="0"/>
              </a:rPr>
              <a:t>  Lepsze </a:t>
            </a:r>
            <a:r>
              <a:rPr lang="pl-PL" sz="1600" b="1" dirty="0">
                <a:solidFill>
                  <a:schemeClr val="tx2"/>
                </a:solidFill>
                <a:latin typeface="Calibri" pitchFamily="34" charset="0"/>
              </a:rPr>
              <a:t>adresowanie wydatków socjalnych (np. </a:t>
            </a:r>
            <a:r>
              <a:rPr lang="pl-PL" sz="1600" b="1" dirty="0" err="1">
                <a:solidFill>
                  <a:schemeClr val="tx2"/>
                </a:solidFill>
                <a:latin typeface="Calibri" pitchFamily="34" charset="0"/>
              </a:rPr>
              <a:t>uspójnienie</a:t>
            </a:r>
            <a:r>
              <a:rPr lang="pl-PL" sz="1600" b="1" dirty="0">
                <a:solidFill>
                  <a:schemeClr val="tx2"/>
                </a:solidFill>
                <a:latin typeface="Calibri" pitchFamily="34" charset="0"/>
              </a:rPr>
              <a:t> systemu </a:t>
            </a:r>
            <a:r>
              <a:rPr lang="pl-PL" sz="1600" b="1" dirty="0" smtClean="0">
                <a:solidFill>
                  <a:schemeClr val="tx2"/>
                </a:solidFill>
                <a:latin typeface="Calibri" pitchFamily="34" charset="0"/>
              </a:rPr>
              <a:t>rentowego</a:t>
            </a:r>
            <a:br>
              <a:rPr lang="pl-PL" sz="1600" b="1" dirty="0" smtClean="0">
                <a:solidFill>
                  <a:schemeClr val="tx2"/>
                </a:solidFill>
                <a:latin typeface="Calibri" pitchFamily="34" charset="0"/>
              </a:rPr>
            </a:br>
            <a:r>
              <a:rPr lang="pl-PL" sz="1600" b="1" dirty="0" smtClean="0">
                <a:solidFill>
                  <a:schemeClr val="tx2"/>
                </a:solidFill>
                <a:latin typeface="Calibri" pitchFamily="34" charset="0"/>
              </a:rPr>
              <a:t>z  </a:t>
            </a:r>
            <a:r>
              <a:rPr lang="pl-PL" sz="1600" b="1" dirty="0">
                <a:solidFill>
                  <a:schemeClr val="tx2"/>
                </a:solidFill>
                <a:latin typeface="Calibri" pitchFamily="34" charset="0"/>
              </a:rPr>
              <a:t>emerytalnym, ograniczenie rent rodzinnych dla zdrowych osób w wieku produkcyjnym, eliminacja uprzywilejowania wybranych grup zawodowych jeśli chodzi o zasiłki chorobowe).</a:t>
            </a:r>
          </a:p>
          <a:p>
            <a:pPr algn="just">
              <a:spcAft>
                <a:spcPts val="1200"/>
              </a:spcAft>
              <a:buFont typeface="Arial" charset="0"/>
              <a:buChar char="•"/>
            </a:pPr>
            <a:r>
              <a:rPr lang="pl-PL" sz="1600" b="1" dirty="0" smtClean="0">
                <a:solidFill>
                  <a:schemeClr val="tx2"/>
                </a:solidFill>
                <a:latin typeface="Calibri" pitchFamily="34" charset="0"/>
              </a:rPr>
              <a:t>  Dostosowanie </a:t>
            </a:r>
            <a:r>
              <a:rPr lang="pl-PL" sz="1600" b="1" dirty="0">
                <a:solidFill>
                  <a:schemeClr val="tx2"/>
                </a:solidFill>
                <a:latin typeface="Calibri" pitchFamily="34" charset="0"/>
              </a:rPr>
              <a:t>liczby nauczycieli do malejącej liczby uczniów.</a:t>
            </a:r>
          </a:p>
          <a:p>
            <a:pPr algn="just">
              <a:spcAft>
                <a:spcPts val="1200"/>
              </a:spcAft>
              <a:buFont typeface="Arial" charset="0"/>
              <a:buChar char="•"/>
            </a:pPr>
            <a:endParaRPr lang="en-US" sz="1600" b="1" dirty="0">
              <a:solidFill>
                <a:schemeClr val="tx2"/>
              </a:solidFill>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Prostokąt 6"/>
          <p:cNvSpPr>
            <a:spLocks noChangeArrowheads="1"/>
          </p:cNvSpPr>
          <p:nvPr/>
        </p:nvSpPr>
        <p:spPr bwMode="auto">
          <a:xfrm>
            <a:off x="3971407" y="115888"/>
            <a:ext cx="4165051" cy="830997"/>
          </a:xfrm>
          <a:prstGeom prst="rect">
            <a:avLst/>
          </a:prstGeom>
          <a:noFill/>
          <a:ln w="9525">
            <a:noFill/>
            <a:miter lim="800000"/>
            <a:headEnd/>
            <a:tailEnd/>
          </a:ln>
        </p:spPr>
        <p:txBody>
          <a:bodyPr wrap="none">
            <a:spAutoFit/>
          </a:bodyPr>
          <a:lstStyle/>
          <a:p>
            <a:pPr algn="ctr"/>
            <a:r>
              <a:rPr lang="pl-PL" sz="2400" b="1" dirty="0" smtClean="0">
                <a:solidFill>
                  <a:schemeClr val="bg1"/>
                </a:solidFill>
                <a:latin typeface="Calibri" pitchFamily="34" charset="0"/>
              </a:rPr>
              <a:t>5.10 Alternatywy</a:t>
            </a:r>
            <a:r>
              <a:rPr lang="pl-PL" sz="2400" b="1" dirty="0">
                <a:solidFill>
                  <a:schemeClr val="bg1"/>
                </a:solidFill>
                <a:latin typeface="Calibri" pitchFamily="34" charset="0"/>
              </a:rPr>
              <a:t>: przykładowe</a:t>
            </a:r>
          </a:p>
          <a:p>
            <a:pPr algn="ctr"/>
            <a:r>
              <a:rPr lang="pl-PL" sz="2400" b="1" dirty="0">
                <a:solidFill>
                  <a:schemeClr val="bg1"/>
                </a:solidFill>
                <a:latin typeface="Calibri" pitchFamily="34" charset="0"/>
              </a:rPr>
              <a:t> działania zmniejszające dług</a:t>
            </a:r>
          </a:p>
        </p:txBody>
      </p:sp>
      <p:sp>
        <p:nvSpPr>
          <p:cNvPr id="8" name="Prostokąt 7"/>
          <p:cNvSpPr/>
          <p:nvPr/>
        </p:nvSpPr>
        <p:spPr>
          <a:xfrm>
            <a:off x="179388" y="1124744"/>
            <a:ext cx="8964612" cy="4555093"/>
          </a:xfrm>
          <a:prstGeom prst="rect">
            <a:avLst/>
          </a:prstGeom>
        </p:spPr>
        <p:txBody>
          <a:bodyPr>
            <a:spAutoFit/>
          </a:bodyPr>
          <a:lstStyle/>
          <a:p>
            <a:pPr marL="342900" indent="-342900" algn="just" fontAlgn="auto">
              <a:spcBef>
                <a:spcPts val="0"/>
              </a:spcBef>
              <a:spcAft>
                <a:spcPts val="0"/>
              </a:spcAft>
              <a:buFont typeface="Arial" pitchFamily="34" charset="0"/>
              <a:buChar char="•"/>
              <a:defRPr/>
            </a:pPr>
            <a:r>
              <a:rPr lang="pl-PL" b="1" dirty="0" smtClean="0">
                <a:solidFill>
                  <a:schemeClr val="tx2">
                    <a:lumMod val="75000"/>
                  </a:schemeClr>
                </a:solidFill>
                <a:latin typeface="+mn-lt"/>
                <a:cs typeface="+mn-cs"/>
              </a:rPr>
              <a:t>Zamiast </a:t>
            </a:r>
            <a:r>
              <a:rPr lang="pl-PL" b="1" dirty="0">
                <a:solidFill>
                  <a:schemeClr val="tx2">
                    <a:lumMod val="75000"/>
                  </a:schemeClr>
                </a:solidFill>
                <a:latin typeface="+mn-lt"/>
                <a:cs typeface="+mn-cs"/>
              </a:rPr>
              <a:t>kontynuować prywatyzację rząd </a:t>
            </a:r>
            <a:r>
              <a:rPr lang="pl-PL" b="1" dirty="0" smtClean="0">
                <a:solidFill>
                  <a:schemeClr val="tx2">
                    <a:lumMod val="75000"/>
                  </a:schemeClr>
                </a:solidFill>
                <a:latin typeface="+mn-lt"/>
                <a:cs typeface="+mn-cs"/>
              </a:rPr>
              <a:t>PO-PSL ją ostatnio hamuje.</a:t>
            </a:r>
          </a:p>
          <a:p>
            <a:pPr marL="342900" indent="-342900" algn="just" fontAlgn="auto">
              <a:spcBef>
                <a:spcPts val="0"/>
              </a:spcBef>
              <a:spcAft>
                <a:spcPts val="0"/>
              </a:spcAft>
              <a:buFont typeface="Arial" pitchFamily="34" charset="0"/>
              <a:buChar char="•"/>
              <a:defRPr/>
            </a:pPr>
            <a:endParaRPr lang="pl-PL" sz="1600" b="1" dirty="0">
              <a:solidFill>
                <a:schemeClr val="tx2">
                  <a:lumMod val="75000"/>
                </a:schemeClr>
              </a:solidFill>
              <a:latin typeface="+mn-lt"/>
              <a:cs typeface="+mn-cs"/>
            </a:endParaRPr>
          </a:p>
          <a:p>
            <a:pPr marL="342900" indent="-342900" algn="just" fontAlgn="auto">
              <a:spcBef>
                <a:spcPts val="0"/>
              </a:spcBef>
              <a:spcAft>
                <a:spcPts val="0"/>
              </a:spcAft>
              <a:buFont typeface="Arial" pitchFamily="34" charset="0"/>
              <a:buChar char="•"/>
              <a:defRPr/>
            </a:pPr>
            <a:endParaRPr lang="pl-PL" sz="1600" b="1" dirty="0" smtClean="0">
              <a:solidFill>
                <a:schemeClr val="tx2">
                  <a:lumMod val="75000"/>
                </a:schemeClr>
              </a:solidFill>
              <a:latin typeface="+mn-lt"/>
              <a:cs typeface="+mn-cs"/>
            </a:endParaRPr>
          </a:p>
          <a:p>
            <a:pPr marL="342900" indent="-342900" algn="just" fontAlgn="auto">
              <a:spcBef>
                <a:spcPts val="0"/>
              </a:spcBef>
              <a:spcAft>
                <a:spcPts val="0"/>
              </a:spcAft>
              <a:buFont typeface="Arial" pitchFamily="34" charset="0"/>
              <a:buChar char="•"/>
              <a:defRPr/>
            </a:pPr>
            <a:endParaRPr lang="pl-PL" sz="1600" b="1" dirty="0">
              <a:solidFill>
                <a:schemeClr val="tx2">
                  <a:lumMod val="75000"/>
                </a:schemeClr>
              </a:solidFill>
              <a:latin typeface="+mn-lt"/>
              <a:cs typeface="+mn-cs"/>
            </a:endParaRPr>
          </a:p>
          <a:p>
            <a:pPr marL="342900" indent="-342900" algn="just" fontAlgn="auto">
              <a:spcBef>
                <a:spcPts val="0"/>
              </a:spcBef>
              <a:spcAft>
                <a:spcPts val="0"/>
              </a:spcAft>
              <a:buFont typeface="Arial" pitchFamily="34" charset="0"/>
              <a:buChar char="•"/>
              <a:defRPr/>
            </a:pPr>
            <a:endParaRPr lang="pl-PL" sz="1600" b="1" dirty="0" smtClean="0">
              <a:solidFill>
                <a:schemeClr val="tx2">
                  <a:lumMod val="75000"/>
                </a:schemeClr>
              </a:solidFill>
              <a:latin typeface="+mn-lt"/>
              <a:cs typeface="+mn-cs"/>
            </a:endParaRPr>
          </a:p>
          <a:p>
            <a:pPr algn="just" fontAlgn="auto">
              <a:spcBef>
                <a:spcPts val="0"/>
              </a:spcBef>
              <a:spcAft>
                <a:spcPts val="0"/>
              </a:spcAft>
              <a:defRPr/>
            </a:pPr>
            <a:r>
              <a:rPr lang="pl-PL" sz="1400" i="1" dirty="0" smtClean="0">
                <a:solidFill>
                  <a:schemeClr val="tx2">
                    <a:lumMod val="75000"/>
                  </a:schemeClr>
                </a:solidFill>
                <a:latin typeface="+mn-lt"/>
                <a:cs typeface="+mn-cs"/>
              </a:rPr>
              <a:t>*Plan według ustaw budżetowej na 2013 r. i projektu budżetu 2014 r.</a:t>
            </a:r>
          </a:p>
          <a:p>
            <a:pPr marL="285750" indent="-285750" algn="just" fontAlgn="auto">
              <a:spcBef>
                <a:spcPts val="0"/>
              </a:spcBef>
              <a:spcAft>
                <a:spcPts val="0"/>
              </a:spcAft>
              <a:buFont typeface="Arial" panose="020B0604020202020204" pitchFamily="34" charset="0"/>
              <a:buChar char="•"/>
              <a:defRPr/>
            </a:pPr>
            <a:endParaRPr lang="pl-PL" sz="1600" b="1" dirty="0" smtClean="0">
              <a:solidFill>
                <a:schemeClr val="tx2">
                  <a:lumMod val="75000"/>
                </a:schemeClr>
              </a:solidFill>
              <a:latin typeface="+mn-lt"/>
              <a:cs typeface="+mn-cs"/>
            </a:endParaRPr>
          </a:p>
          <a:p>
            <a:pPr marL="285750" indent="-285750" fontAlgn="auto">
              <a:spcBef>
                <a:spcPts val="0"/>
              </a:spcBef>
              <a:spcAft>
                <a:spcPts val="0"/>
              </a:spcAft>
              <a:buFont typeface="Arial" panose="020B0604020202020204" pitchFamily="34" charset="0"/>
              <a:buChar char="•"/>
              <a:defRPr/>
            </a:pPr>
            <a:r>
              <a:rPr lang="pl-PL" b="1" dirty="0" smtClean="0">
                <a:solidFill>
                  <a:schemeClr val="tx2">
                    <a:lumMod val="75000"/>
                  </a:schemeClr>
                </a:solidFill>
                <a:latin typeface="+mn-lt"/>
                <a:cs typeface="+mn-cs"/>
              </a:rPr>
              <a:t>Z wyhamowania prywatyzacji i wniesienia części akcji posiadanych spółek do PIR i banku BGK, rząd PO-PSL planuje zwiększyć ingerencję instytucji publicznych w gospodarkę.</a:t>
            </a:r>
          </a:p>
          <a:p>
            <a:pPr marL="285750" indent="-285750" algn="just" fontAlgn="auto">
              <a:spcBef>
                <a:spcPts val="0"/>
              </a:spcBef>
              <a:spcAft>
                <a:spcPts val="0"/>
              </a:spcAft>
              <a:buFont typeface="Arial" panose="020B0604020202020204" pitchFamily="34" charset="0"/>
              <a:buChar char="•"/>
              <a:defRPr/>
            </a:pPr>
            <a:endParaRPr lang="pl-PL" sz="1600" b="1" dirty="0">
              <a:solidFill>
                <a:schemeClr val="tx2">
                  <a:lumMod val="75000"/>
                </a:schemeClr>
              </a:solidFill>
              <a:latin typeface="+mn-lt"/>
              <a:cs typeface="+mn-cs"/>
            </a:endParaRPr>
          </a:p>
          <a:p>
            <a:pPr marL="285750" indent="-285750" algn="just" fontAlgn="auto">
              <a:spcBef>
                <a:spcPts val="0"/>
              </a:spcBef>
              <a:spcAft>
                <a:spcPts val="0"/>
              </a:spcAft>
              <a:buFont typeface="Arial" panose="020B0604020202020204" pitchFamily="34" charset="0"/>
              <a:buChar char="•"/>
              <a:defRPr/>
            </a:pPr>
            <a:endParaRPr lang="pl-PL" sz="1600" b="1" dirty="0" smtClean="0">
              <a:solidFill>
                <a:schemeClr val="tx2">
                  <a:lumMod val="75000"/>
                </a:schemeClr>
              </a:solidFill>
              <a:latin typeface="+mn-lt"/>
              <a:cs typeface="+mn-cs"/>
            </a:endParaRPr>
          </a:p>
          <a:p>
            <a:pPr marL="285750" indent="-285750" algn="just" fontAlgn="auto">
              <a:spcBef>
                <a:spcPts val="0"/>
              </a:spcBef>
              <a:spcAft>
                <a:spcPts val="0"/>
              </a:spcAft>
              <a:buFont typeface="Arial" panose="020B0604020202020204" pitchFamily="34" charset="0"/>
              <a:buChar char="•"/>
              <a:defRPr/>
            </a:pPr>
            <a:endParaRPr lang="pl-PL" sz="1600" b="1" dirty="0">
              <a:solidFill>
                <a:schemeClr val="tx2">
                  <a:lumMod val="75000"/>
                </a:schemeClr>
              </a:solidFill>
              <a:latin typeface="+mn-lt"/>
              <a:cs typeface="+mn-cs"/>
            </a:endParaRPr>
          </a:p>
          <a:p>
            <a:pPr marL="285750" indent="-285750" algn="just" fontAlgn="auto">
              <a:spcBef>
                <a:spcPts val="0"/>
              </a:spcBef>
              <a:spcAft>
                <a:spcPts val="0"/>
              </a:spcAft>
              <a:buFont typeface="Arial" panose="020B0604020202020204" pitchFamily="34" charset="0"/>
              <a:buChar char="•"/>
              <a:defRPr/>
            </a:pPr>
            <a:endParaRPr lang="pl-PL" sz="1600" b="1" dirty="0" smtClean="0">
              <a:solidFill>
                <a:schemeClr val="tx2">
                  <a:lumMod val="75000"/>
                </a:schemeClr>
              </a:solidFill>
              <a:latin typeface="+mn-lt"/>
              <a:cs typeface="+mn-cs"/>
            </a:endParaRPr>
          </a:p>
          <a:p>
            <a:pPr marL="285750" indent="-285750" algn="just" fontAlgn="auto">
              <a:spcBef>
                <a:spcPts val="0"/>
              </a:spcBef>
              <a:spcAft>
                <a:spcPts val="0"/>
              </a:spcAft>
              <a:buFont typeface="Arial" panose="020B0604020202020204" pitchFamily="34" charset="0"/>
              <a:buChar char="•"/>
              <a:defRPr/>
            </a:pPr>
            <a:endParaRPr lang="pl-PL" sz="1600" b="1" dirty="0" smtClean="0">
              <a:solidFill>
                <a:schemeClr val="tx2">
                  <a:lumMod val="75000"/>
                </a:schemeClr>
              </a:solidFill>
              <a:latin typeface="+mn-lt"/>
              <a:cs typeface="+mn-cs"/>
            </a:endParaRPr>
          </a:p>
          <a:p>
            <a:pPr marL="285750" indent="-285750" algn="just" fontAlgn="auto">
              <a:spcBef>
                <a:spcPts val="0"/>
              </a:spcBef>
              <a:spcAft>
                <a:spcPts val="0"/>
              </a:spcAft>
              <a:buFont typeface="Arial" panose="020B0604020202020204" pitchFamily="34" charset="0"/>
              <a:buChar char="•"/>
              <a:defRPr/>
            </a:pPr>
            <a:endParaRPr lang="pl-PL" sz="1600" b="1" dirty="0">
              <a:solidFill>
                <a:schemeClr val="tx2">
                  <a:lumMod val="75000"/>
                </a:schemeClr>
              </a:solidFill>
              <a:latin typeface="+mn-lt"/>
              <a:cs typeface="+mn-cs"/>
            </a:endParaRPr>
          </a:p>
          <a:p>
            <a:pPr marL="285750" indent="-285750" algn="just" fontAlgn="auto">
              <a:spcBef>
                <a:spcPts val="0"/>
              </a:spcBef>
              <a:spcAft>
                <a:spcPts val="0"/>
              </a:spcAft>
              <a:buFont typeface="Arial" panose="020B0604020202020204" pitchFamily="34" charset="0"/>
              <a:buChar char="•"/>
              <a:defRPr/>
            </a:pPr>
            <a:endParaRPr lang="pl-PL" sz="1600" b="1" dirty="0" smtClean="0">
              <a:solidFill>
                <a:schemeClr val="tx2">
                  <a:lumMod val="75000"/>
                </a:schemeClr>
              </a:solidFill>
              <a:latin typeface="+mn-lt"/>
              <a:cs typeface="+mn-cs"/>
            </a:endParaRPr>
          </a:p>
          <a:p>
            <a:pPr marL="285750" indent="-285750" algn="just" fontAlgn="auto">
              <a:spcBef>
                <a:spcPts val="0"/>
              </a:spcBef>
              <a:spcAft>
                <a:spcPts val="0"/>
              </a:spcAft>
              <a:buFont typeface="Arial" panose="020B0604020202020204" pitchFamily="34" charset="0"/>
              <a:buChar char="•"/>
              <a:defRPr/>
            </a:pPr>
            <a:endParaRPr lang="pl-PL" sz="1600" b="1" dirty="0" smtClean="0">
              <a:solidFill>
                <a:schemeClr val="tx2">
                  <a:lumMod val="75000"/>
                </a:schemeClr>
              </a:solidFill>
              <a:latin typeface="+mn-lt"/>
              <a:cs typeface="+mn-cs"/>
            </a:endParaRPr>
          </a:p>
          <a:p>
            <a:pPr marL="285750" indent="-285750" algn="just" fontAlgn="auto">
              <a:spcBef>
                <a:spcPts val="0"/>
              </a:spcBef>
              <a:spcAft>
                <a:spcPts val="0"/>
              </a:spcAft>
              <a:buFont typeface="Arial" panose="020B0604020202020204" pitchFamily="34" charset="0"/>
              <a:buChar char="•"/>
              <a:defRPr/>
            </a:pPr>
            <a:endParaRPr lang="pl-PL" sz="1600" b="1" dirty="0">
              <a:solidFill>
                <a:schemeClr val="tx2">
                  <a:lumMod val="75000"/>
                </a:schemeClr>
              </a:solidFill>
              <a:latin typeface="+mn-lt"/>
              <a:cs typeface="+mn-cs"/>
            </a:endParaRPr>
          </a:p>
        </p:txBody>
      </p:sp>
      <p:sp>
        <p:nvSpPr>
          <p:cNvPr id="23555" name="Prostokąt 11"/>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graphicFrame>
        <p:nvGraphicFramePr>
          <p:cNvPr id="5" name="Tabela 4"/>
          <p:cNvGraphicFramePr>
            <a:graphicFrameLocks noGrp="1"/>
          </p:cNvGraphicFramePr>
          <p:nvPr>
            <p:extLst>
              <p:ext uri="{D42A27DB-BD31-4B8C-83A1-F6EECF244321}">
                <p14:modId xmlns="" xmlns:p14="http://schemas.microsoft.com/office/powerpoint/2010/main" val="4111221196"/>
              </p:ext>
            </p:extLst>
          </p:nvPr>
        </p:nvGraphicFramePr>
        <p:xfrm>
          <a:off x="251519" y="1484784"/>
          <a:ext cx="8676581" cy="858520"/>
        </p:xfrm>
        <a:graphic>
          <a:graphicData uri="http://schemas.openxmlformats.org/drawingml/2006/table">
            <a:tbl>
              <a:tblPr firstRow="1" bandRow="1">
                <a:tableStyleId>{5C22544A-7EE6-4342-B048-85BDC9FD1C3A}</a:tableStyleId>
              </a:tblPr>
              <a:tblGrid>
                <a:gridCol w="2928935"/>
                <a:gridCol w="957941"/>
                <a:gridCol w="957941"/>
                <a:gridCol w="957941"/>
                <a:gridCol w="957941"/>
                <a:gridCol w="957941"/>
                <a:gridCol w="957941"/>
              </a:tblGrid>
              <a:tr h="370840">
                <a:tc>
                  <a:txBody>
                    <a:bodyPr/>
                    <a:lstStyle/>
                    <a:p>
                      <a:pPr algn="just" fontAlgn="ctr"/>
                      <a:r>
                        <a:rPr lang="pl-PL" sz="1600" b="0" i="0" u="none" strike="noStrike" dirty="0">
                          <a:solidFill>
                            <a:srgbClr val="000000"/>
                          </a:solidFill>
                          <a:effectLst/>
                          <a:latin typeface="Calibri" panose="020F0502020204030204" pitchFamily="34" charset="0"/>
                        </a:rPr>
                        <a:t> </a:t>
                      </a:r>
                    </a:p>
                  </a:txBody>
                  <a:tcPr marL="0" marR="0" marT="0" marB="0" anchor="ctr"/>
                </a:tc>
                <a:tc>
                  <a:txBody>
                    <a:bodyPr/>
                    <a:lstStyle/>
                    <a:p>
                      <a:pPr algn="ctr" fontAlgn="ctr"/>
                      <a:r>
                        <a:rPr lang="pl-PL" sz="1600" b="1" i="0" u="none" strike="noStrike" dirty="0">
                          <a:solidFill>
                            <a:schemeClr val="bg1"/>
                          </a:solidFill>
                          <a:effectLst/>
                          <a:latin typeface="Calibri" panose="020F0502020204030204" pitchFamily="34" charset="0"/>
                        </a:rPr>
                        <a:t>2009</a:t>
                      </a:r>
                    </a:p>
                  </a:txBody>
                  <a:tcPr marL="0" marR="0" marT="0" marB="0" anchor="ctr"/>
                </a:tc>
                <a:tc>
                  <a:txBody>
                    <a:bodyPr/>
                    <a:lstStyle/>
                    <a:p>
                      <a:pPr algn="ctr" fontAlgn="ctr"/>
                      <a:r>
                        <a:rPr lang="pl-PL" sz="1600" b="1" i="0" u="none" strike="noStrike" dirty="0">
                          <a:solidFill>
                            <a:schemeClr val="bg1"/>
                          </a:solidFill>
                          <a:effectLst/>
                          <a:latin typeface="Calibri" panose="020F0502020204030204" pitchFamily="34" charset="0"/>
                        </a:rPr>
                        <a:t>2010</a:t>
                      </a:r>
                    </a:p>
                  </a:txBody>
                  <a:tcPr marL="0" marR="0" marT="0" marB="0" anchor="ctr"/>
                </a:tc>
                <a:tc>
                  <a:txBody>
                    <a:bodyPr/>
                    <a:lstStyle/>
                    <a:p>
                      <a:pPr algn="ctr" fontAlgn="ctr"/>
                      <a:r>
                        <a:rPr lang="pl-PL" sz="1600" b="1" i="0" u="none" strike="noStrike" dirty="0">
                          <a:solidFill>
                            <a:schemeClr val="bg1"/>
                          </a:solidFill>
                          <a:effectLst/>
                          <a:latin typeface="Calibri" panose="020F0502020204030204" pitchFamily="34" charset="0"/>
                        </a:rPr>
                        <a:t>2011</a:t>
                      </a:r>
                    </a:p>
                  </a:txBody>
                  <a:tcPr marL="0" marR="0" marT="0" marB="0" anchor="ctr"/>
                </a:tc>
                <a:tc>
                  <a:txBody>
                    <a:bodyPr/>
                    <a:lstStyle/>
                    <a:p>
                      <a:pPr algn="ctr" fontAlgn="ctr"/>
                      <a:r>
                        <a:rPr lang="pl-PL" sz="1600" b="1" i="0" u="none" strike="noStrike" dirty="0">
                          <a:solidFill>
                            <a:schemeClr val="bg1"/>
                          </a:solidFill>
                          <a:effectLst/>
                          <a:latin typeface="Calibri" panose="020F0502020204030204" pitchFamily="34" charset="0"/>
                        </a:rPr>
                        <a:t>2012</a:t>
                      </a:r>
                    </a:p>
                  </a:txBody>
                  <a:tcPr marL="0" marR="0" marT="0" marB="0" anchor="ctr"/>
                </a:tc>
                <a:tc>
                  <a:txBody>
                    <a:bodyPr/>
                    <a:lstStyle/>
                    <a:p>
                      <a:pPr algn="ctr" fontAlgn="ctr"/>
                      <a:r>
                        <a:rPr lang="pl-PL" sz="1600" b="1" i="0" u="none" strike="noStrike" dirty="0" smtClean="0">
                          <a:solidFill>
                            <a:schemeClr val="bg1"/>
                          </a:solidFill>
                          <a:effectLst/>
                          <a:latin typeface="Calibri" panose="020F0502020204030204" pitchFamily="34" charset="0"/>
                        </a:rPr>
                        <a:t>2013*</a:t>
                      </a:r>
                      <a:endParaRPr lang="pl-PL" sz="1600" b="1" i="0" u="none" strike="noStrike" dirty="0">
                        <a:solidFill>
                          <a:schemeClr val="bg1"/>
                        </a:solidFill>
                        <a:effectLst/>
                        <a:latin typeface="Calibri" panose="020F0502020204030204" pitchFamily="34" charset="0"/>
                      </a:endParaRPr>
                    </a:p>
                  </a:txBody>
                  <a:tcPr marL="0" marR="0" marT="0" marB="0" anchor="ctr"/>
                </a:tc>
                <a:tc>
                  <a:txBody>
                    <a:bodyPr/>
                    <a:lstStyle/>
                    <a:p>
                      <a:pPr algn="ctr" fontAlgn="ctr"/>
                      <a:r>
                        <a:rPr lang="pl-PL" sz="1600" b="1" i="0" u="none" strike="noStrike" dirty="0" smtClean="0">
                          <a:solidFill>
                            <a:schemeClr val="bg1"/>
                          </a:solidFill>
                          <a:effectLst/>
                          <a:latin typeface="Calibri" panose="020F0502020204030204" pitchFamily="34" charset="0"/>
                        </a:rPr>
                        <a:t>2014*</a:t>
                      </a:r>
                      <a:endParaRPr lang="pl-PL" sz="1600" b="1" i="0" u="none" strike="noStrike" dirty="0">
                        <a:solidFill>
                          <a:schemeClr val="bg1"/>
                        </a:solidFill>
                        <a:effectLst/>
                        <a:latin typeface="Calibri" panose="020F0502020204030204" pitchFamily="34" charset="0"/>
                      </a:endParaRPr>
                    </a:p>
                  </a:txBody>
                  <a:tcPr marL="0" marR="0" marT="0" marB="0" anchor="ctr"/>
                </a:tc>
              </a:tr>
              <a:tr h="370840">
                <a:tc>
                  <a:txBody>
                    <a:bodyPr/>
                    <a:lstStyle/>
                    <a:p>
                      <a:pPr algn="l" fontAlgn="ctr"/>
                      <a:r>
                        <a:rPr lang="pl-PL" sz="1600" b="1" i="0" u="none" strike="noStrike" dirty="0">
                          <a:solidFill>
                            <a:srgbClr val="000000"/>
                          </a:solidFill>
                          <a:effectLst/>
                          <a:latin typeface="Calibri" panose="020F0502020204030204" pitchFamily="34" charset="0"/>
                        </a:rPr>
                        <a:t>Przychody z prywatyzacji </a:t>
                      </a:r>
                      <a:r>
                        <a:rPr lang="pl-PL" sz="1600" b="1" i="0" u="none" strike="noStrike" dirty="0" smtClean="0">
                          <a:solidFill>
                            <a:srgbClr val="000000"/>
                          </a:solidFill>
                          <a:effectLst/>
                          <a:latin typeface="Calibri" panose="020F0502020204030204" pitchFamily="34" charset="0"/>
                        </a:rPr>
                        <a:t>ogółem (mld zł)</a:t>
                      </a:r>
                      <a:endParaRPr lang="pl-PL" sz="16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pl-PL" sz="1600" b="0" i="0" u="none" strike="noStrike" dirty="0">
                          <a:solidFill>
                            <a:srgbClr val="000000"/>
                          </a:solidFill>
                          <a:effectLst/>
                          <a:latin typeface="Calibri" panose="020F0502020204030204" pitchFamily="34" charset="0"/>
                        </a:rPr>
                        <a:t>6,6</a:t>
                      </a:r>
                    </a:p>
                  </a:txBody>
                  <a:tcPr marL="0" marR="0" marT="0" marB="0" anchor="ctr"/>
                </a:tc>
                <a:tc>
                  <a:txBody>
                    <a:bodyPr/>
                    <a:lstStyle/>
                    <a:p>
                      <a:pPr algn="ctr" fontAlgn="ctr"/>
                      <a:r>
                        <a:rPr lang="pl-PL" sz="1600" b="0" i="0" u="none" strike="noStrike" dirty="0">
                          <a:solidFill>
                            <a:srgbClr val="000000"/>
                          </a:solidFill>
                          <a:effectLst/>
                          <a:latin typeface="Calibri" panose="020F0502020204030204" pitchFamily="34" charset="0"/>
                        </a:rPr>
                        <a:t>22,0</a:t>
                      </a:r>
                    </a:p>
                  </a:txBody>
                  <a:tcPr marL="0" marR="0" marT="0" marB="0" anchor="ctr"/>
                </a:tc>
                <a:tc>
                  <a:txBody>
                    <a:bodyPr/>
                    <a:lstStyle/>
                    <a:p>
                      <a:pPr algn="ctr" fontAlgn="ctr"/>
                      <a:r>
                        <a:rPr lang="pl-PL" sz="1600" b="0" i="0" u="none" strike="noStrike" dirty="0">
                          <a:solidFill>
                            <a:srgbClr val="000000"/>
                          </a:solidFill>
                          <a:effectLst/>
                          <a:latin typeface="Calibri" panose="020F0502020204030204" pitchFamily="34" charset="0"/>
                        </a:rPr>
                        <a:t>13,1</a:t>
                      </a:r>
                    </a:p>
                  </a:txBody>
                  <a:tcPr marL="0" marR="0" marT="0" marB="0" anchor="ctr"/>
                </a:tc>
                <a:tc>
                  <a:txBody>
                    <a:bodyPr/>
                    <a:lstStyle/>
                    <a:p>
                      <a:pPr algn="ctr" fontAlgn="ctr"/>
                      <a:r>
                        <a:rPr lang="pl-PL" sz="1600" b="0" i="0" u="none" strike="noStrike" dirty="0">
                          <a:solidFill>
                            <a:srgbClr val="000000"/>
                          </a:solidFill>
                          <a:effectLst/>
                          <a:latin typeface="Calibri" panose="020F0502020204030204" pitchFamily="34" charset="0"/>
                        </a:rPr>
                        <a:t>9,2</a:t>
                      </a:r>
                    </a:p>
                  </a:txBody>
                  <a:tcPr marL="0" marR="0" marT="0" marB="0" anchor="ctr"/>
                </a:tc>
                <a:tc>
                  <a:txBody>
                    <a:bodyPr/>
                    <a:lstStyle/>
                    <a:p>
                      <a:pPr algn="ctr" fontAlgn="ctr"/>
                      <a:r>
                        <a:rPr lang="pl-PL" sz="1600" b="0" i="0" u="none" strike="noStrike" dirty="0">
                          <a:solidFill>
                            <a:srgbClr val="000000"/>
                          </a:solidFill>
                          <a:effectLst/>
                          <a:latin typeface="Calibri" panose="020F0502020204030204" pitchFamily="34" charset="0"/>
                        </a:rPr>
                        <a:t>5,0</a:t>
                      </a:r>
                    </a:p>
                  </a:txBody>
                  <a:tcPr marL="0" marR="0" marT="0" marB="0" anchor="ctr"/>
                </a:tc>
                <a:tc>
                  <a:txBody>
                    <a:bodyPr/>
                    <a:lstStyle/>
                    <a:p>
                      <a:pPr algn="ctr" fontAlgn="ctr"/>
                      <a:r>
                        <a:rPr lang="pl-PL" sz="1600" b="0" i="0" u="none" strike="noStrike" dirty="0">
                          <a:solidFill>
                            <a:srgbClr val="000000"/>
                          </a:solidFill>
                          <a:effectLst/>
                          <a:latin typeface="Calibri" panose="020F0502020204030204" pitchFamily="34" charset="0"/>
                        </a:rPr>
                        <a:t>3,7</a:t>
                      </a:r>
                    </a:p>
                  </a:txBody>
                  <a:tcPr marL="0" marR="0" marT="0" marB="0" anchor="ctr"/>
                </a:tc>
              </a:tr>
            </a:tbl>
          </a:graphicData>
        </a:graphic>
      </p:graphicFrame>
      <p:graphicFrame>
        <p:nvGraphicFramePr>
          <p:cNvPr id="7" name="Tabela 6"/>
          <p:cNvGraphicFramePr>
            <a:graphicFrameLocks noGrp="1"/>
          </p:cNvGraphicFramePr>
          <p:nvPr>
            <p:extLst>
              <p:ext uri="{D42A27DB-BD31-4B8C-83A1-F6EECF244321}">
                <p14:modId xmlns="" xmlns:p14="http://schemas.microsoft.com/office/powerpoint/2010/main" val="976667594"/>
              </p:ext>
            </p:extLst>
          </p:nvPr>
        </p:nvGraphicFramePr>
        <p:xfrm>
          <a:off x="395536" y="3587968"/>
          <a:ext cx="8424936" cy="2433320"/>
        </p:xfrm>
        <a:graphic>
          <a:graphicData uri="http://schemas.openxmlformats.org/drawingml/2006/table">
            <a:tbl>
              <a:tblPr firstRow="1" bandRow="1">
                <a:tableStyleId>{5C22544A-7EE6-4342-B048-85BDC9FD1C3A}</a:tableStyleId>
              </a:tblPr>
              <a:tblGrid>
                <a:gridCol w="1368152"/>
                <a:gridCol w="2016224"/>
                <a:gridCol w="2952328"/>
                <a:gridCol w="2088232"/>
              </a:tblGrid>
              <a:tr h="504056">
                <a:tc>
                  <a:txBody>
                    <a:bodyPr/>
                    <a:lstStyle/>
                    <a:p>
                      <a:pPr algn="ctr" fontAlgn="b"/>
                      <a:r>
                        <a:rPr lang="pl-PL" sz="1600" b="1" i="0" u="none" strike="noStrike" dirty="0">
                          <a:solidFill>
                            <a:srgbClr val="000000"/>
                          </a:solidFill>
                          <a:effectLst/>
                          <a:latin typeface="+mn-lt"/>
                        </a:rPr>
                        <a:t> </a:t>
                      </a:r>
                    </a:p>
                  </a:txBody>
                  <a:tcPr marL="9525" marR="9525" marT="9525" marB="0" anchor="ctr"/>
                </a:tc>
                <a:tc>
                  <a:txBody>
                    <a:bodyPr/>
                    <a:lstStyle/>
                    <a:p>
                      <a:pPr algn="ctr" fontAlgn="b"/>
                      <a:r>
                        <a:rPr lang="pl-PL" sz="1600" b="1" i="0" u="none" strike="noStrike" dirty="0">
                          <a:solidFill>
                            <a:schemeClr val="bg1"/>
                          </a:solidFill>
                          <a:effectLst/>
                          <a:latin typeface="+mn-lt"/>
                        </a:rPr>
                        <a:t>Obecny udział SP </a:t>
                      </a:r>
                      <a:r>
                        <a:rPr lang="pl-PL" sz="1600" b="1" i="0" u="none" strike="noStrike" dirty="0" smtClean="0">
                          <a:solidFill>
                            <a:schemeClr val="bg1"/>
                          </a:solidFill>
                          <a:effectLst/>
                          <a:latin typeface="+mn-lt"/>
                        </a:rPr>
                        <a:t/>
                      </a:r>
                      <a:br>
                        <a:rPr lang="pl-PL" sz="1600" b="1" i="0" u="none" strike="noStrike" dirty="0" smtClean="0">
                          <a:solidFill>
                            <a:schemeClr val="bg1"/>
                          </a:solidFill>
                          <a:effectLst/>
                          <a:latin typeface="+mn-lt"/>
                        </a:rPr>
                      </a:br>
                      <a:r>
                        <a:rPr lang="pl-PL" sz="1600" b="1" i="0" u="none" strike="noStrike" dirty="0" smtClean="0">
                          <a:solidFill>
                            <a:schemeClr val="bg1"/>
                          </a:solidFill>
                          <a:effectLst/>
                          <a:latin typeface="+mn-lt"/>
                        </a:rPr>
                        <a:t>w </a:t>
                      </a:r>
                      <a:r>
                        <a:rPr lang="pl-PL" sz="1600" b="1" i="0" u="none" strike="noStrike" dirty="0">
                          <a:solidFill>
                            <a:schemeClr val="bg1"/>
                          </a:solidFill>
                          <a:effectLst/>
                          <a:latin typeface="+mn-lt"/>
                        </a:rPr>
                        <a:t>akcjonariacie (%)</a:t>
                      </a:r>
                    </a:p>
                  </a:txBody>
                  <a:tcPr marL="9525" marR="9525" marT="9525" marB="0" anchor="ctr"/>
                </a:tc>
                <a:tc>
                  <a:txBody>
                    <a:bodyPr/>
                    <a:lstStyle/>
                    <a:p>
                      <a:pPr algn="ctr" fontAlgn="b"/>
                      <a:r>
                        <a:rPr lang="pl-PL" sz="1600" b="1" i="0" u="none" strike="noStrike" dirty="0">
                          <a:solidFill>
                            <a:schemeClr val="bg1"/>
                          </a:solidFill>
                          <a:effectLst/>
                          <a:latin typeface="+mn-lt"/>
                        </a:rPr>
                        <a:t>Wartość rynkowa w mld zł </a:t>
                      </a:r>
                      <a:r>
                        <a:rPr lang="pl-PL" sz="1600" b="1" i="0" u="none" strike="noStrike" dirty="0" smtClean="0">
                          <a:solidFill>
                            <a:schemeClr val="bg1"/>
                          </a:solidFill>
                          <a:effectLst/>
                          <a:latin typeface="+mn-lt"/>
                        </a:rPr>
                        <a:t/>
                      </a:r>
                      <a:br>
                        <a:rPr lang="pl-PL" sz="1600" b="1" i="0" u="none" strike="noStrike" dirty="0" smtClean="0">
                          <a:solidFill>
                            <a:schemeClr val="bg1"/>
                          </a:solidFill>
                          <a:effectLst/>
                          <a:latin typeface="+mn-lt"/>
                        </a:rPr>
                      </a:br>
                      <a:r>
                        <a:rPr lang="pl-PL" sz="1600" b="1" i="0" u="none" strike="noStrike" dirty="0" smtClean="0">
                          <a:solidFill>
                            <a:schemeClr val="bg1"/>
                          </a:solidFill>
                          <a:effectLst/>
                          <a:latin typeface="+mn-lt"/>
                        </a:rPr>
                        <a:t>(z</a:t>
                      </a:r>
                      <a:r>
                        <a:rPr lang="pl-PL" sz="1600" b="1" i="0" u="none" strike="noStrike" baseline="0" dirty="0" smtClean="0">
                          <a:solidFill>
                            <a:schemeClr val="bg1"/>
                          </a:solidFill>
                          <a:effectLst/>
                          <a:latin typeface="+mn-lt"/>
                        </a:rPr>
                        <a:t> dn. </a:t>
                      </a:r>
                      <a:r>
                        <a:rPr lang="pl-PL" sz="1600" b="1" i="0" u="none" strike="noStrike" dirty="0" smtClean="0">
                          <a:solidFill>
                            <a:schemeClr val="bg1"/>
                          </a:solidFill>
                          <a:effectLst/>
                          <a:latin typeface="+mn-lt"/>
                        </a:rPr>
                        <a:t>29.11.2013</a:t>
                      </a:r>
                      <a:r>
                        <a:rPr lang="pl-PL" sz="1600" b="1" i="0" u="none" strike="noStrike" dirty="0">
                          <a:solidFill>
                            <a:schemeClr val="bg1"/>
                          </a:solidFill>
                          <a:effectLst/>
                          <a:latin typeface="+mn-lt"/>
                        </a:rPr>
                        <a:t>)</a:t>
                      </a:r>
                    </a:p>
                  </a:txBody>
                  <a:tcPr marL="9525" marR="9525" marT="9525" marB="0" anchor="ctr"/>
                </a:tc>
                <a:tc>
                  <a:txBody>
                    <a:bodyPr/>
                    <a:lstStyle/>
                    <a:p>
                      <a:pPr algn="ctr"/>
                      <a:r>
                        <a:rPr lang="pl-PL" sz="1600" dirty="0" smtClean="0">
                          <a:solidFill>
                            <a:schemeClr val="bg1"/>
                          </a:solidFill>
                          <a:latin typeface="+mn-lt"/>
                        </a:rPr>
                        <a:t>Plan wniesienia akcji</a:t>
                      </a:r>
                      <a:r>
                        <a:rPr lang="pl-PL" sz="1600" baseline="0" dirty="0" smtClean="0">
                          <a:solidFill>
                            <a:schemeClr val="bg1"/>
                          </a:solidFill>
                          <a:latin typeface="+mn-lt"/>
                        </a:rPr>
                        <a:t> do PIR i BGK</a:t>
                      </a:r>
                      <a:endParaRPr lang="pl-PL" sz="1600" dirty="0">
                        <a:solidFill>
                          <a:schemeClr val="bg1"/>
                        </a:solidFill>
                        <a:latin typeface="+mn-lt"/>
                      </a:endParaRPr>
                    </a:p>
                  </a:txBody>
                  <a:tcPr/>
                </a:tc>
              </a:tr>
              <a:tr h="370840">
                <a:tc>
                  <a:txBody>
                    <a:bodyPr/>
                    <a:lstStyle/>
                    <a:p>
                      <a:pPr algn="l" fontAlgn="b"/>
                      <a:r>
                        <a:rPr lang="pl-PL" sz="1600" b="1" i="0" u="none" strike="noStrike" dirty="0">
                          <a:solidFill>
                            <a:srgbClr val="000000"/>
                          </a:solidFill>
                          <a:effectLst/>
                          <a:latin typeface="+mn-lt"/>
                        </a:rPr>
                        <a:t>PZU SA</a:t>
                      </a:r>
                    </a:p>
                  </a:txBody>
                  <a:tcPr marL="9525" marR="9525" marT="9525" marB="0" anchor="ctr"/>
                </a:tc>
                <a:tc>
                  <a:txBody>
                    <a:bodyPr/>
                    <a:lstStyle/>
                    <a:p>
                      <a:pPr algn="ctr" fontAlgn="b"/>
                      <a:r>
                        <a:rPr lang="pl-PL" sz="1600" b="1" i="0" u="none" strike="noStrike" dirty="0" smtClean="0">
                          <a:solidFill>
                            <a:srgbClr val="000000"/>
                          </a:solidFill>
                          <a:effectLst/>
                          <a:latin typeface="+mn-lt"/>
                        </a:rPr>
                        <a:t>35,19%</a:t>
                      </a:r>
                      <a:endParaRPr lang="pl-PL" sz="1600" b="1" i="0" u="none" strike="noStrike" dirty="0">
                        <a:solidFill>
                          <a:srgbClr val="000000"/>
                        </a:solidFill>
                        <a:effectLst/>
                        <a:latin typeface="+mn-lt"/>
                      </a:endParaRPr>
                    </a:p>
                  </a:txBody>
                  <a:tcPr marL="9525" marR="9525" marT="9525" marB="0" anchor="ctr"/>
                </a:tc>
                <a:tc>
                  <a:txBody>
                    <a:bodyPr/>
                    <a:lstStyle/>
                    <a:p>
                      <a:pPr algn="ctr" fontAlgn="ctr"/>
                      <a:r>
                        <a:rPr lang="pl-PL" sz="1600" b="1" i="0" u="none" strike="noStrike" dirty="0" smtClean="0">
                          <a:solidFill>
                            <a:srgbClr val="000000"/>
                          </a:solidFill>
                          <a:effectLst/>
                          <a:latin typeface="+mn-lt"/>
                        </a:rPr>
                        <a:t>14,3    </a:t>
                      </a:r>
                      <a:endParaRPr lang="pl-PL" sz="1600" b="1" i="0" u="none" strike="noStrike" dirty="0">
                        <a:solidFill>
                          <a:srgbClr val="000000"/>
                        </a:solidFill>
                        <a:effectLst/>
                        <a:latin typeface="+mn-lt"/>
                      </a:endParaRPr>
                    </a:p>
                  </a:txBody>
                  <a:tcPr marL="9525" marR="9525" marT="9525" marB="0" anchor="ctr"/>
                </a:tc>
                <a:tc>
                  <a:txBody>
                    <a:bodyPr/>
                    <a:lstStyle/>
                    <a:p>
                      <a:pPr algn="ctr"/>
                      <a:r>
                        <a:rPr lang="pl-PL" sz="1600" b="1" dirty="0" smtClean="0">
                          <a:latin typeface="+mn-lt"/>
                        </a:rPr>
                        <a:t>4,1</a:t>
                      </a:r>
                      <a:endParaRPr lang="pl-PL" sz="1600" b="1" dirty="0">
                        <a:latin typeface="+mn-lt"/>
                      </a:endParaRPr>
                    </a:p>
                  </a:txBody>
                  <a:tcPr anchor="ctr"/>
                </a:tc>
              </a:tr>
              <a:tr h="370840">
                <a:tc>
                  <a:txBody>
                    <a:bodyPr/>
                    <a:lstStyle/>
                    <a:p>
                      <a:pPr algn="l" fontAlgn="b"/>
                      <a:r>
                        <a:rPr lang="pl-PL" sz="1600" b="1" i="0" u="none" strike="noStrike" dirty="0">
                          <a:solidFill>
                            <a:srgbClr val="000000"/>
                          </a:solidFill>
                          <a:effectLst/>
                          <a:latin typeface="+mn-lt"/>
                        </a:rPr>
                        <a:t>PKO BP SA</a:t>
                      </a:r>
                    </a:p>
                  </a:txBody>
                  <a:tcPr marL="9525" marR="9525" marT="9525" marB="0" anchor="ctr"/>
                </a:tc>
                <a:tc>
                  <a:txBody>
                    <a:bodyPr/>
                    <a:lstStyle/>
                    <a:p>
                      <a:pPr algn="ctr" fontAlgn="b"/>
                      <a:r>
                        <a:rPr lang="pl-PL" sz="1600" b="1" i="0" u="none" strike="noStrike" dirty="0" smtClean="0">
                          <a:solidFill>
                            <a:srgbClr val="000000"/>
                          </a:solidFill>
                          <a:effectLst/>
                          <a:latin typeface="+mn-lt"/>
                        </a:rPr>
                        <a:t>31,39%</a:t>
                      </a:r>
                      <a:endParaRPr lang="pl-PL" sz="1600" b="1" i="0" u="none" strike="noStrike" dirty="0">
                        <a:solidFill>
                          <a:srgbClr val="000000"/>
                        </a:solidFill>
                        <a:effectLst/>
                        <a:latin typeface="+mn-lt"/>
                      </a:endParaRPr>
                    </a:p>
                  </a:txBody>
                  <a:tcPr marL="9525" marR="9525" marT="9525" marB="0" anchor="ctr"/>
                </a:tc>
                <a:tc>
                  <a:txBody>
                    <a:bodyPr/>
                    <a:lstStyle/>
                    <a:p>
                      <a:pPr algn="ctr" fontAlgn="ctr"/>
                      <a:r>
                        <a:rPr lang="pl-PL" sz="1600" b="1" i="0" u="none" strike="noStrike" dirty="0" smtClean="0">
                          <a:solidFill>
                            <a:srgbClr val="000000"/>
                          </a:solidFill>
                          <a:effectLst/>
                          <a:latin typeface="+mn-lt"/>
                        </a:rPr>
                        <a:t>16,1    </a:t>
                      </a:r>
                      <a:endParaRPr lang="pl-PL" sz="1600" b="1" i="0" u="none" strike="noStrike" dirty="0">
                        <a:solidFill>
                          <a:srgbClr val="000000"/>
                        </a:solidFill>
                        <a:effectLst/>
                        <a:latin typeface="+mn-lt"/>
                      </a:endParaRPr>
                    </a:p>
                  </a:txBody>
                  <a:tcPr marL="9525" marR="9525" marT="9525" marB="0" anchor="ctr"/>
                </a:tc>
                <a:tc>
                  <a:txBody>
                    <a:bodyPr/>
                    <a:lstStyle/>
                    <a:p>
                      <a:pPr algn="ctr"/>
                      <a:r>
                        <a:rPr lang="pl-PL" sz="1600" b="1" dirty="0" smtClean="0">
                          <a:latin typeface="+mn-lt"/>
                        </a:rPr>
                        <a:t>4,3</a:t>
                      </a:r>
                      <a:endParaRPr lang="pl-PL" sz="1600" b="1" dirty="0">
                        <a:latin typeface="+mn-lt"/>
                      </a:endParaRPr>
                    </a:p>
                  </a:txBody>
                  <a:tcPr anchor="ctr"/>
                </a:tc>
              </a:tr>
              <a:tr h="370840">
                <a:tc>
                  <a:txBody>
                    <a:bodyPr/>
                    <a:lstStyle/>
                    <a:p>
                      <a:pPr algn="l" fontAlgn="b"/>
                      <a:r>
                        <a:rPr lang="pl-PL" sz="1600" b="1" i="0" u="none" strike="noStrike" dirty="0">
                          <a:solidFill>
                            <a:srgbClr val="000000"/>
                          </a:solidFill>
                          <a:effectLst/>
                          <a:latin typeface="+mn-lt"/>
                        </a:rPr>
                        <a:t>PGE SA</a:t>
                      </a:r>
                    </a:p>
                  </a:txBody>
                  <a:tcPr marL="9525" marR="9525" marT="9525" marB="0" anchor="ctr"/>
                </a:tc>
                <a:tc>
                  <a:txBody>
                    <a:bodyPr/>
                    <a:lstStyle/>
                    <a:p>
                      <a:pPr algn="ctr" fontAlgn="b"/>
                      <a:r>
                        <a:rPr lang="pl-PL" sz="1600" b="1" i="0" u="none" strike="noStrike" dirty="0" smtClean="0">
                          <a:solidFill>
                            <a:srgbClr val="000000"/>
                          </a:solidFill>
                          <a:effectLst/>
                          <a:latin typeface="+mn-lt"/>
                        </a:rPr>
                        <a:t>61,89%</a:t>
                      </a:r>
                      <a:endParaRPr lang="pl-PL" sz="1600" b="1" i="0" u="none" strike="noStrike" dirty="0">
                        <a:solidFill>
                          <a:srgbClr val="000000"/>
                        </a:solidFill>
                        <a:effectLst/>
                        <a:latin typeface="+mn-lt"/>
                      </a:endParaRPr>
                    </a:p>
                  </a:txBody>
                  <a:tcPr marL="9525" marR="9525" marT="9525" marB="0" anchor="ctr"/>
                </a:tc>
                <a:tc>
                  <a:txBody>
                    <a:bodyPr/>
                    <a:lstStyle/>
                    <a:p>
                      <a:pPr algn="ctr" fontAlgn="ctr"/>
                      <a:r>
                        <a:rPr lang="pl-PL" sz="1600" b="1" i="0" u="none" strike="noStrike" dirty="0" smtClean="0">
                          <a:solidFill>
                            <a:srgbClr val="000000"/>
                          </a:solidFill>
                          <a:effectLst/>
                          <a:latin typeface="+mn-lt"/>
                        </a:rPr>
                        <a:t>21,7    </a:t>
                      </a:r>
                      <a:endParaRPr lang="pl-PL" sz="1600" b="1" i="0" u="none" strike="noStrike" dirty="0">
                        <a:solidFill>
                          <a:srgbClr val="000000"/>
                        </a:solidFill>
                        <a:effectLst/>
                        <a:latin typeface="+mn-lt"/>
                      </a:endParaRPr>
                    </a:p>
                  </a:txBody>
                  <a:tcPr marL="9525" marR="9525" marT="9525" marB="0" anchor="ctr"/>
                </a:tc>
                <a:tc>
                  <a:txBody>
                    <a:bodyPr/>
                    <a:lstStyle/>
                    <a:p>
                      <a:pPr algn="ctr"/>
                      <a:r>
                        <a:rPr lang="pl-PL" sz="1600" b="1" dirty="0" smtClean="0">
                          <a:latin typeface="+mn-lt"/>
                        </a:rPr>
                        <a:t>4,0</a:t>
                      </a:r>
                      <a:endParaRPr lang="pl-PL" sz="1600" b="1" dirty="0">
                        <a:latin typeface="+mn-lt"/>
                      </a:endParaRPr>
                    </a:p>
                  </a:txBody>
                  <a:tcPr anchor="ctr"/>
                </a:tc>
              </a:tr>
              <a:tr h="370840">
                <a:tc>
                  <a:txBody>
                    <a:bodyPr/>
                    <a:lstStyle/>
                    <a:p>
                      <a:pPr algn="l" fontAlgn="b"/>
                      <a:r>
                        <a:rPr lang="pl-PL" sz="1600" b="1" i="0" u="none" strike="noStrike" dirty="0">
                          <a:solidFill>
                            <a:srgbClr val="000000"/>
                          </a:solidFill>
                          <a:effectLst/>
                          <a:latin typeface="+mn-lt"/>
                        </a:rPr>
                        <a:t>Ciech SA</a:t>
                      </a:r>
                    </a:p>
                  </a:txBody>
                  <a:tcPr marL="9525" marR="9525" marT="9525" marB="0" anchor="ctr"/>
                </a:tc>
                <a:tc>
                  <a:txBody>
                    <a:bodyPr/>
                    <a:lstStyle/>
                    <a:p>
                      <a:pPr algn="ctr" fontAlgn="b"/>
                      <a:r>
                        <a:rPr lang="pl-PL" sz="1600" b="1" i="0" u="none" strike="noStrike" dirty="0" smtClean="0">
                          <a:solidFill>
                            <a:srgbClr val="000000"/>
                          </a:solidFill>
                          <a:effectLst/>
                          <a:latin typeface="+mn-lt"/>
                        </a:rPr>
                        <a:t>37,90%</a:t>
                      </a:r>
                      <a:endParaRPr lang="pl-PL" sz="1600" b="1" i="0" u="none" strike="noStrike" dirty="0">
                        <a:solidFill>
                          <a:srgbClr val="000000"/>
                        </a:solidFill>
                        <a:effectLst/>
                        <a:latin typeface="+mn-lt"/>
                      </a:endParaRPr>
                    </a:p>
                  </a:txBody>
                  <a:tcPr marL="9525" marR="9525" marT="9525" marB="0" anchor="ctr"/>
                </a:tc>
                <a:tc>
                  <a:txBody>
                    <a:bodyPr/>
                    <a:lstStyle/>
                    <a:p>
                      <a:pPr algn="ctr" fontAlgn="ctr"/>
                      <a:r>
                        <a:rPr lang="pl-PL" sz="1600" b="1" i="0" u="none" strike="noStrike" dirty="0" smtClean="0">
                          <a:solidFill>
                            <a:srgbClr val="000000"/>
                          </a:solidFill>
                          <a:effectLst/>
                          <a:latin typeface="+mn-lt"/>
                        </a:rPr>
                        <a:t>0,6    </a:t>
                      </a:r>
                      <a:endParaRPr lang="pl-PL" sz="1600" b="1" i="0" u="none" strike="noStrike" dirty="0">
                        <a:solidFill>
                          <a:srgbClr val="000000"/>
                        </a:solidFill>
                        <a:effectLst/>
                        <a:latin typeface="+mn-lt"/>
                      </a:endParaRPr>
                    </a:p>
                  </a:txBody>
                  <a:tcPr marL="9525" marR="9525" marT="9525" marB="0" anchor="ctr"/>
                </a:tc>
                <a:tc>
                  <a:txBody>
                    <a:bodyPr/>
                    <a:lstStyle/>
                    <a:p>
                      <a:pPr algn="ctr"/>
                      <a:r>
                        <a:rPr lang="pl-PL" sz="1600" b="1" dirty="0" smtClean="0">
                          <a:latin typeface="+mn-lt"/>
                        </a:rPr>
                        <a:t>0,6</a:t>
                      </a:r>
                      <a:endParaRPr lang="pl-PL" sz="1600" b="1" dirty="0">
                        <a:latin typeface="+mn-lt"/>
                      </a:endParaRPr>
                    </a:p>
                  </a:txBody>
                  <a:tcPr anchor="ctr"/>
                </a:tc>
              </a:tr>
              <a:tr h="370840">
                <a:tc>
                  <a:txBody>
                    <a:bodyPr/>
                    <a:lstStyle/>
                    <a:p>
                      <a:pPr algn="l" fontAlgn="b"/>
                      <a:r>
                        <a:rPr lang="pl-PL" sz="1600" b="1" i="0" u="none" strike="noStrike" dirty="0">
                          <a:solidFill>
                            <a:srgbClr val="000000"/>
                          </a:solidFill>
                          <a:effectLst/>
                          <a:latin typeface="+mn-lt"/>
                        </a:rPr>
                        <a:t>RAZEM</a:t>
                      </a:r>
                    </a:p>
                  </a:txBody>
                  <a:tcPr marL="9525" marR="9525" marT="9525" marB="0" anchor="ctr"/>
                </a:tc>
                <a:tc>
                  <a:txBody>
                    <a:bodyPr/>
                    <a:lstStyle/>
                    <a:p>
                      <a:pPr algn="ctr" fontAlgn="b"/>
                      <a:r>
                        <a:rPr lang="pl-PL" sz="1600" b="1" i="0" u="none" strike="noStrike" dirty="0">
                          <a:solidFill>
                            <a:srgbClr val="000000"/>
                          </a:solidFill>
                          <a:effectLst/>
                          <a:latin typeface="+mn-lt"/>
                        </a:rPr>
                        <a:t> </a:t>
                      </a:r>
                    </a:p>
                  </a:txBody>
                  <a:tcPr marL="9525" marR="9525" marT="9525" marB="0" anchor="ctr"/>
                </a:tc>
                <a:tc>
                  <a:txBody>
                    <a:bodyPr/>
                    <a:lstStyle/>
                    <a:p>
                      <a:pPr algn="ctr" fontAlgn="ctr"/>
                      <a:r>
                        <a:rPr lang="pl-PL" sz="1600" b="1" i="0" u="none" strike="noStrike" dirty="0" smtClean="0">
                          <a:solidFill>
                            <a:srgbClr val="000000"/>
                          </a:solidFill>
                          <a:effectLst/>
                          <a:latin typeface="+mn-lt"/>
                        </a:rPr>
                        <a:t>52,7</a:t>
                      </a:r>
                      <a:endParaRPr lang="pl-PL" sz="1600" b="1" i="0" u="none" strike="noStrike" dirty="0">
                        <a:solidFill>
                          <a:srgbClr val="000000"/>
                        </a:solidFill>
                        <a:effectLst/>
                        <a:latin typeface="+mn-lt"/>
                      </a:endParaRPr>
                    </a:p>
                  </a:txBody>
                  <a:tcPr marL="9525" marR="9525" marT="9525" marB="0" anchor="ctr"/>
                </a:tc>
                <a:tc>
                  <a:txBody>
                    <a:bodyPr/>
                    <a:lstStyle/>
                    <a:p>
                      <a:pPr algn="ctr"/>
                      <a:r>
                        <a:rPr lang="pl-PL" sz="1600" b="1" dirty="0" smtClean="0">
                          <a:latin typeface="+mn-lt"/>
                        </a:rPr>
                        <a:t>13,0</a:t>
                      </a:r>
                      <a:endParaRPr lang="pl-PL" sz="1600" b="1" dirty="0">
                        <a:latin typeface="+mn-lt"/>
                      </a:endParaRPr>
                    </a:p>
                  </a:txBody>
                  <a:tcPr anchor="ct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pole tekstowe 3"/>
          <p:cNvSpPr txBox="1">
            <a:spLocks noChangeArrowheads="1"/>
          </p:cNvSpPr>
          <p:nvPr/>
        </p:nvSpPr>
        <p:spPr bwMode="auto">
          <a:xfrm>
            <a:off x="1187450" y="3059237"/>
            <a:ext cx="6624638" cy="585787"/>
          </a:xfrm>
          <a:prstGeom prst="rect">
            <a:avLst/>
          </a:prstGeom>
          <a:noFill/>
          <a:ln w="9525">
            <a:noFill/>
            <a:miter lim="800000"/>
            <a:headEnd/>
            <a:tailEnd/>
          </a:ln>
        </p:spPr>
        <p:txBody>
          <a:bodyPr>
            <a:spAutoFit/>
          </a:bodyPr>
          <a:lstStyle/>
          <a:p>
            <a:pPr algn="ctr"/>
            <a:r>
              <a:rPr lang="pl-PL" sz="3200" b="1" dirty="0" smtClean="0">
                <a:solidFill>
                  <a:schemeClr val="tx2">
                    <a:lumMod val="75000"/>
                  </a:schemeClr>
                </a:solidFill>
                <a:latin typeface="Calibri" pitchFamily="34" charset="0"/>
              </a:rPr>
              <a:t>Dziękuję </a:t>
            </a:r>
            <a:r>
              <a:rPr lang="pl-PL" sz="3200" b="1" dirty="0">
                <a:solidFill>
                  <a:schemeClr val="tx2">
                    <a:lumMod val="75000"/>
                  </a:schemeClr>
                </a:solidFill>
                <a:latin typeface="Calibri" pitchFamily="34" charset="0"/>
              </a:rPr>
              <a:t>za uwagę</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Prostokąt 8"/>
          <p:cNvSpPr>
            <a:spLocks noChangeArrowheads="1"/>
          </p:cNvSpPr>
          <p:nvPr/>
        </p:nvSpPr>
        <p:spPr bwMode="auto">
          <a:xfrm>
            <a:off x="179388" y="6434138"/>
            <a:ext cx="8748712" cy="307975"/>
          </a:xfrm>
          <a:prstGeom prst="rect">
            <a:avLst/>
          </a:prstGeom>
          <a:noFill/>
          <a:ln w="9525">
            <a:noFill/>
            <a:miter lim="800000"/>
            <a:headEnd/>
            <a:tailEnd/>
          </a:ln>
        </p:spPr>
        <p:txBody>
          <a:bodyPr>
            <a:spAutoFit/>
          </a:bodyPr>
          <a:lstStyle/>
          <a:p>
            <a:pPr algn="r"/>
            <a:r>
              <a:rPr lang="pl-PL" sz="1400" dirty="0" smtClean="0">
                <a:solidFill>
                  <a:schemeClr val="bg1"/>
                </a:solidFill>
                <a:latin typeface="Calibri" pitchFamily="34" charset="0"/>
              </a:rPr>
              <a:t>10 V 2014</a:t>
            </a:r>
            <a:endParaRPr lang="pl-PL" sz="1400" dirty="0">
              <a:solidFill>
                <a:schemeClr val="bg1"/>
              </a:solidFill>
              <a:latin typeface="Calibri" pitchFamily="34" charset="0"/>
            </a:endParaRPr>
          </a:p>
        </p:txBody>
      </p:sp>
      <p:sp>
        <p:nvSpPr>
          <p:cNvPr id="11" name="pole tekstowe 10"/>
          <p:cNvSpPr txBox="1"/>
          <p:nvPr/>
        </p:nvSpPr>
        <p:spPr>
          <a:xfrm>
            <a:off x="250825" y="5732463"/>
            <a:ext cx="8353425" cy="584775"/>
          </a:xfrm>
          <a:prstGeom prst="rect">
            <a:avLst/>
          </a:prstGeom>
          <a:noFill/>
        </p:spPr>
        <p:txBody>
          <a:bodyPr>
            <a:spAutoFit/>
          </a:bodyPr>
          <a:lstStyle/>
          <a:p>
            <a:pPr fontAlgn="auto">
              <a:spcBef>
                <a:spcPts val="0"/>
              </a:spcBef>
              <a:spcAft>
                <a:spcPts val="0"/>
              </a:spcAft>
              <a:defRPr/>
            </a:pPr>
            <a:r>
              <a:rPr lang="pl-PL" sz="1600" b="1" dirty="0">
                <a:solidFill>
                  <a:schemeClr val="tx2">
                    <a:lumMod val="75000"/>
                  </a:schemeClr>
                </a:solidFill>
                <a:latin typeface="+mn-lt"/>
                <a:cs typeface="+mn-cs"/>
              </a:rPr>
              <a:t>Kolejne oficjalne prognozy zakładają coraz wyższe poziomy długu. Szczególnie zastanawia pogorszenie dynamiki długu w latach 2014-2015 pomiędzy prognozą z IV 2013 a z IX 2013.</a:t>
            </a:r>
            <a:endParaRPr lang="en-US" sz="1600" b="1" dirty="0">
              <a:solidFill>
                <a:schemeClr val="tx2">
                  <a:lumMod val="75000"/>
                </a:schemeClr>
              </a:solidFill>
              <a:latin typeface="+mn-lt"/>
              <a:cs typeface="+mn-cs"/>
            </a:endParaRPr>
          </a:p>
        </p:txBody>
      </p:sp>
      <p:pic>
        <p:nvPicPr>
          <p:cNvPr id="25603" name="Picture 9"/>
          <p:cNvPicPr>
            <a:picLocks noChangeAspect="1" noChangeArrowheads="1"/>
          </p:cNvPicPr>
          <p:nvPr/>
        </p:nvPicPr>
        <p:blipFill>
          <a:blip r:embed="rId2" cstate="print"/>
          <a:srcRect/>
          <a:stretch>
            <a:fillRect/>
          </a:stretch>
        </p:blipFill>
        <p:spPr bwMode="auto">
          <a:xfrm>
            <a:off x="146050" y="981075"/>
            <a:ext cx="8674100" cy="4776788"/>
          </a:xfrm>
          <a:prstGeom prst="rect">
            <a:avLst/>
          </a:prstGeom>
          <a:noFill/>
          <a:ln w="9525">
            <a:noFill/>
            <a:miter lim="800000"/>
            <a:headEnd/>
            <a:tailEnd/>
          </a:ln>
        </p:spPr>
      </p:pic>
      <p:sp>
        <p:nvSpPr>
          <p:cNvPr id="25604" name="Prostokąt 5"/>
          <p:cNvSpPr>
            <a:spLocks noChangeArrowheads="1"/>
          </p:cNvSpPr>
          <p:nvPr/>
        </p:nvSpPr>
        <p:spPr bwMode="auto">
          <a:xfrm>
            <a:off x="3411538" y="188913"/>
            <a:ext cx="5284787" cy="708025"/>
          </a:xfrm>
          <a:prstGeom prst="rect">
            <a:avLst/>
          </a:prstGeom>
          <a:noFill/>
          <a:ln w="9525">
            <a:noFill/>
            <a:miter lim="800000"/>
            <a:headEnd/>
            <a:tailEnd/>
          </a:ln>
        </p:spPr>
        <p:txBody>
          <a:bodyPr wrap="none">
            <a:spAutoFit/>
          </a:bodyPr>
          <a:lstStyle/>
          <a:p>
            <a:pPr algn="ctr"/>
            <a:r>
              <a:rPr lang="pl-PL" sz="2000" b="1">
                <a:solidFill>
                  <a:schemeClr val="bg1"/>
                </a:solidFill>
                <a:latin typeface="Calibri" pitchFamily="34" charset="0"/>
              </a:rPr>
              <a:t>Załącznik 1. kolejne prognozy długu publicznego</a:t>
            </a:r>
            <a:br>
              <a:rPr lang="pl-PL" sz="2000" b="1">
                <a:solidFill>
                  <a:schemeClr val="bg1"/>
                </a:solidFill>
                <a:latin typeface="Calibri" pitchFamily="34" charset="0"/>
              </a:rPr>
            </a:br>
            <a:r>
              <a:rPr lang="pl-PL" sz="2000" b="1">
                <a:solidFill>
                  <a:schemeClr val="bg1"/>
                </a:solidFill>
                <a:latin typeface="Calibri" pitchFamily="34" charset="0"/>
              </a:rPr>
              <a:t> zgodnie z metodologią unijną ESA95</a:t>
            </a:r>
          </a:p>
        </p:txBody>
      </p:sp>
      <p:sp>
        <p:nvSpPr>
          <p:cNvPr id="25605" name="Prostokąt 7"/>
          <p:cNvSpPr>
            <a:spLocks noChangeArrowheads="1"/>
          </p:cNvSpPr>
          <p:nvPr/>
        </p:nvSpPr>
        <p:spPr bwMode="auto">
          <a:xfrm>
            <a:off x="250825" y="6381750"/>
            <a:ext cx="7416800" cy="461963"/>
          </a:xfrm>
          <a:prstGeom prst="rect">
            <a:avLst/>
          </a:prstGeom>
          <a:noFill/>
          <a:ln w="9525">
            <a:noFill/>
            <a:miter lim="800000"/>
            <a:headEnd/>
            <a:tailEnd/>
          </a:ln>
        </p:spPr>
        <p:txBody>
          <a:bodyPr>
            <a:spAutoFit/>
          </a:bodyPr>
          <a:lstStyle/>
          <a:p>
            <a:r>
              <a:rPr lang="pl-PL" sz="1200" i="1">
                <a:solidFill>
                  <a:schemeClr val="bg1"/>
                </a:solidFill>
                <a:latin typeface="Calibri" pitchFamily="34" charset="0"/>
              </a:rPr>
              <a:t>Źródło: Rządowy projekt zmian w systemie emerytalnym, Strategie zarządzania długiem publicznym na lata 2013-2016 oraz na lata 2014-2017, Aktualizacje Programu Konwergencji z IV 2012 i IV 2013</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179512" y="6433591"/>
            <a:ext cx="8748464" cy="307777"/>
          </a:xfrm>
          <a:prstGeom prst="rect">
            <a:avLst/>
          </a:prstGeom>
        </p:spPr>
        <p:txBody>
          <a:bodyPr wrap="square">
            <a:spAutoFit/>
          </a:bodyPr>
          <a:lstStyle/>
          <a:p>
            <a:r>
              <a:rPr lang="pl-PL" sz="1400" i="1" dirty="0" smtClean="0">
                <a:solidFill>
                  <a:schemeClr val="bg1"/>
                </a:solidFill>
              </a:rPr>
              <a:t>Źródło: Ministerstwo Finansów</a:t>
            </a:r>
            <a:endParaRPr lang="pl-PL" sz="1400" i="1" dirty="0">
              <a:solidFill>
                <a:schemeClr val="bg1"/>
              </a:solidFill>
            </a:endParaRPr>
          </a:p>
        </p:txBody>
      </p:sp>
      <p:sp>
        <p:nvSpPr>
          <p:cNvPr id="8" name="Prostokąt 7"/>
          <p:cNvSpPr/>
          <p:nvPr/>
        </p:nvSpPr>
        <p:spPr>
          <a:xfrm>
            <a:off x="331912" y="65859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0" name="Prostokąt 9"/>
          <p:cNvSpPr/>
          <p:nvPr/>
        </p:nvSpPr>
        <p:spPr>
          <a:xfrm>
            <a:off x="3507818" y="260648"/>
            <a:ext cx="5345887" cy="461665"/>
          </a:xfrm>
          <a:prstGeom prst="rect">
            <a:avLst/>
          </a:prstGeom>
        </p:spPr>
        <p:txBody>
          <a:bodyPr wrap="none">
            <a:spAutoFit/>
          </a:bodyPr>
          <a:lstStyle/>
          <a:p>
            <a:pPr algn="ctr"/>
            <a:r>
              <a:rPr lang="pl-PL" sz="2400" b="1" dirty="0" smtClean="0">
                <a:solidFill>
                  <a:schemeClr val="bg1"/>
                </a:solidFill>
              </a:rPr>
              <a:t>Załącznik 2. Dług </a:t>
            </a:r>
            <a:r>
              <a:rPr lang="pl-PL" sz="2400" b="1" dirty="0" smtClean="0">
                <a:solidFill>
                  <a:schemeClr val="bg1"/>
                </a:solidFill>
              </a:rPr>
              <a:t>jawny na liczniku długu</a:t>
            </a:r>
            <a:endParaRPr lang="en-US" sz="2400" b="1" dirty="0">
              <a:solidFill>
                <a:schemeClr val="bg1"/>
              </a:solidFill>
            </a:endParaRPr>
          </a:p>
        </p:txBody>
      </p:sp>
      <p:sp>
        <p:nvSpPr>
          <p:cNvPr id="9" name="pole tekstowe 8"/>
          <p:cNvSpPr txBox="1"/>
          <p:nvPr/>
        </p:nvSpPr>
        <p:spPr>
          <a:xfrm>
            <a:off x="179512" y="5445224"/>
            <a:ext cx="8964488" cy="738664"/>
          </a:xfrm>
          <a:prstGeom prst="rect">
            <a:avLst/>
          </a:prstGeom>
          <a:noFill/>
        </p:spPr>
        <p:txBody>
          <a:bodyPr wrap="square" rtlCol="0">
            <a:spAutoFit/>
          </a:bodyPr>
          <a:lstStyle/>
          <a:p>
            <a:pPr algn="ctr"/>
            <a:r>
              <a:rPr lang="pl-PL" sz="1400" b="1" dirty="0" smtClean="0"/>
              <a:t>Od </a:t>
            </a:r>
            <a:r>
              <a:rPr lang="pl-PL" sz="1400" b="1" dirty="0" smtClean="0"/>
              <a:t>10 V 2014 </a:t>
            </a:r>
            <a:r>
              <a:rPr lang="pl-PL" sz="1400" b="1" dirty="0" smtClean="0"/>
              <a:t>jawny dług publiczny będzie wyświetlany zgodnie z metodologią unijną (ESA 95), a nie metodologią krajową. W rezultacie dług publiczny na liczniku wzrośnie o ok. 53 mld zł/1400 zł na osobę. Wielkość jawnego długu publicznego zostanie zaktualizowana po opublikowaniu Strategii zarządzania długiem publicznym na lata 2014-2017</a:t>
            </a:r>
            <a:endParaRPr lang="en-US" sz="1400" b="1" dirty="0"/>
          </a:p>
        </p:txBody>
      </p:sp>
      <p:pic>
        <p:nvPicPr>
          <p:cNvPr id="1026" name="Picture 2"/>
          <p:cNvPicPr>
            <a:picLocks noChangeAspect="1" noChangeArrowheads="1"/>
          </p:cNvPicPr>
          <p:nvPr/>
        </p:nvPicPr>
        <p:blipFill>
          <a:blip r:embed="rId2" cstate="print"/>
          <a:srcRect/>
          <a:stretch>
            <a:fillRect/>
          </a:stretch>
        </p:blipFill>
        <p:spPr bwMode="auto">
          <a:xfrm>
            <a:off x="1547664" y="980728"/>
            <a:ext cx="6601941" cy="43157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1" name="Prostokąt 10"/>
          <p:cNvSpPr/>
          <p:nvPr/>
        </p:nvSpPr>
        <p:spPr>
          <a:xfrm>
            <a:off x="3302707" y="260648"/>
            <a:ext cx="5502084" cy="461665"/>
          </a:xfrm>
          <a:prstGeom prst="rect">
            <a:avLst/>
          </a:prstGeom>
        </p:spPr>
        <p:txBody>
          <a:bodyPr wrap="none">
            <a:spAutoFit/>
          </a:bodyPr>
          <a:lstStyle/>
          <a:p>
            <a:pPr algn="ctr"/>
            <a:r>
              <a:rPr lang="pl-PL" sz="2400" b="1" dirty="0" smtClean="0">
                <a:solidFill>
                  <a:schemeClr val="bg1"/>
                </a:solidFill>
              </a:rPr>
              <a:t>Załącznik 3 </a:t>
            </a:r>
            <a:r>
              <a:rPr lang="pl-PL" sz="2400" b="1" dirty="0" smtClean="0">
                <a:solidFill>
                  <a:schemeClr val="bg1"/>
                </a:solidFill>
              </a:rPr>
              <a:t>Zarzuty wobec długu ukrytego</a:t>
            </a:r>
          </a:p>
        </p:txBody>
      </p:sp>
      <p:sp>
        <p:nvSpPr>
          <p:cNvPr id="5" name="pole tekstowe 4"/>
          <p:cNvSpPr txBox="1"/>
          <p:nvPr/>
        </p:nvSpPr>
        <p:spPr>
          <a:xfrm>
            <a:off x="611560" y="1628800"/>
            <a:ext cx="8064896" cy="3970318"/>
          </a:xfrm>
          <a:prstGeom prst="rect">
            <a:avLst/>
          </a:prstGeom>
          <a:noFill/>
        </p:spPr>
        <p:txBody>
          <a:bodyPr wrap="square" rtlCol="0">
            <a:spAutoFit/>
          </a:bodyPr>
          <a:lstStyle/>
          <a:p>
            <a:pPr marL="342900" indent="-342900" algn="just">
              <a:buAutoNum type="arabicPeriod"/>
            </a:pPr>
            <a:r>
              <a:rPr lang="pl-PL" sz="1200" b="1" dirty="0" smtClean="0"/>
              <a:t>Obowiązek szacowania ukrytego długu to wymóg unijny, a nie pomysł FOR</a:t>
            </a:r>
          </a:p>
          <a:p>
            <a:pPr algn="just"/>
            <a:r>
              <a:rPr lang="pl-PL" sz="1200" dirty="0" smtClean="0"/>
              <a:t>Szacunki FOR bazują na unijnej metodologii ESA2010.  Istnieją różne definicje i metodologie szacowania długu ukrytego. Podstawą szacunków FOR jest unijna metodologia ESA2010, która zacznie obowiązywać w drugiej połowie 2014 roku. Zgodnie z ustawodawstwem unijnym GUS ma obowiązek opublikować oszacowaną zgodnie z tą metodologią wielkość polskiego długu ukrytego najpóźniej do 2017 roku. Czekając na oficjalne szacunki, bazując na dostępnych danych FOR przedstawia swoje wstępne szacunki, które siłą rzeczy są mniej dokładne od oczekiwanych szacunków GUS.</a:t>
            </a:r>
          </a:p>
          <a:p>
            <a:pPr algn="just"/>
            <a:endParaRPr lang="pl-PL" sz="1200" dirty="0" smtClean="0"/>
          </a:p>
          <a:p>
            <a:pPr algn="just"/>
            <a:r>
              <a:rPr lang="pl-PL" sz="1200" b="1" dirty="0" smtClean="0"/>
              <a:t>2. Ukrytego długu nie można porównywać do przyszłych rachunków za prąd</a:t>
            </a:r>
          </a:p>
          <a:p>
            <a:pPr algn="just"/>
            <a:r>
              <a:rPr lang="pl-PL" sz="1200" dirty="0" smtClean="0"/>
              <a:t>Ukryty dług, analogicznie jak dług jawny, jest wynikiem umów już zawartych przez państwo. Przeciwnicy koncepcji długu ukrytego porównują czasem sumowanie przyszłych wypłat emerytur do sumowania przyszłych wydatków publicznych np. na elektryczność. Jest to błędne porównanie, ponieważ zakup elektryczności przez państwo będzie miał miejsce dopiero w przyszłości. Natomiast transakcje których wynikiem jest zobowiązanie państwa do wypłaty przyszłych emerytury już miały miejsce – państwo już wzięło od obywateli pieniądze, zobowiązując się do wypłat na ich rzecz w przyszłości. Jest to sytuacja analogiczna do długu jawnego, jedyna różnica polega na różnicy w prawnej formie tych zobowiązań:</a:t>
            </a:r>
          </a:p>
          <a:p>
            <a:pPr lvl="1" algn="just"/>
            <a:r>
              <a:rPr lang="pl-PL" sz="1200" b="1" dirty="0" smtClean="0"/>
              <a:t>Dług jawny:</a:t>
            </a:r>
            <a:r>
              <a:rPr lang="pl-PL" sz="1200" dirty="0" smtClean="0"/>
              <a:t> inwestor nabywa obligacje, co oznacza, że państwo w zamian za gotówkę dziś zobowiązuje się wypłacić inwestorowi określoną kwotę w przyszłości;</a:t>
            </a:r>
          </a:p>
          <a:p>
            <a:pPr lvl="1" algn="just"/>
            <a:r>
              <a:rPr lang="pl-PL" sz="1200" b="1" dirty="0" smtClean="0"/>
              <a:t>Dług ukryty:  </a:t>
            </a:r>
            <a:r>
              <a:rPr lang="pl-PL" sz="1200" dirty="0" smtClean="0"/>
              <a:t>ubezpieczony wpłaca składki do ZUS, co oznacza, że państwo w zamian za gotówkę dziś zobowiązuje się w przyszłości wypłacić ubezpieczonemu emeryturę na określonych warunkach.</a:t>
            </a:r>
          </a:p>
          <a:p>
            <a:pPr algn="just"/>
            <a:r>
              <a:rPr lang="pl-PL" sz="1200" dirty="0" smtClean="0"/>
              <a:t>Dług ukryty to suma zobowiązań państwa jakie powstały na skutek wpłacania przez obywateli składek emerytalnych.   Obywatele już wpłacili pieniądze, natomiast państwo emerytur jeszcze im nie wypłaciło. Nie można tego więc porównywać do zakupu prądu – elektrownia tego prądu państwu jeszcze nie dostarczyła. </a:t>
            </a:r>
          </a:p>
        </p:txBody>
      </p:sp>
      <p:sp>
        <p:nvSpPr>
          <p:cNvPr id="7" name="pole tekstowe 6"/>
          <p:cNvSpPr txBox="1"/>
          <p:nvPr/>
        </p:nvSpPr>
        <p:spPr>
          <a:xfrm>
            <a:off x="611560" y="1196752"/>
            <a:ext cx="8280920" cy="369332"/>
          </a:xfrm>
          <a:prstGeom prst="rect">
            <a:avLst/>
          </a:prstGeom>
          <a:noFill/>
        </p:spPr>
        <p:txBody>
          <a:bodyPr wrap="square" rtlCol="0">
            <a:spAutoFit/>
          </a:bodyPr>
          <a:lstStyle/>
          <a:p>
            <a:r>
              <a:rPr lang="pl-PL" b="1" dirty="0" smtClean="0"/>
              <a:t>Uruchomienie licznika długu ukrytego wywołało dyskusję na temat długu ukrytego.</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179512" y="6433591"/>
            <a:ext cx="8748464" cy="307777"/>
          </a:xfrm>
          <a:prstGeom prst="rect">
            <a:avLst/>
          </a:prstGeom>
        </p:spPr>
        <p:txBody>
          <a:bodyPr wrap="square">
            <a:spAutoFit/>
          </a:bodyPr>
          <a:lstStyle/>
          <a:p>
            <a:pPr algn="r"/>
            <a:r>
              <a:rPr lang="pl-PL" sz="1400" dirty="0" smtClean="0">
                <a:solidFill>
                  <a:schemeClr val="bg1"/>
                </a:solidFill>
              </a:rPr>
              <a:t>10 V 2014</a:t>
            </a:r>
            <a:endParaRPr lang="pl-PL" sz="1400" dirty="0">
              <a:solidFill>
                <a:schemeClr val="bg1"/>
              </a:solidFill>
            </a:endParaRPr>
          </a:p>
        </p:txBody>
      </p:sp>
      <p:sp>
        <p:nvSpPr>
          <p:cNvPr id="11" name="Prostokąt 10"/>
          <p:cNvSpPr/>
          <p:nvPr/>
        </p:nvSpPr>
        <p:spPr>
          <a:xfrm>
            <a:off x="3302706" y="260648"/>
            <a:ext cx="5502084" cy="461665"/>
          </a:xfrm>
          <a:prstGeom prst="rect">
            <a:avLst/>
          </a:prstGeom>
        </p:spPr>
        <p:txBody>
          <a:bodyPr wrap="none">
            <a:spAutoFit/>
          </a:bodyPr>
          <a:lstStyle/>
          <a:p>
            <a:pPr algn="ctr"/>
            <a:r>
              <a:rPr lang="pl-PL" sz="2400" b="1" dirty="0" smtClean="0">
                <a:solidFill>
                  <a:schemeClr val="bg1"/>
                </a:solidFill>
              </a:rPr>
              <a:t>Załącznik 3 </a:t>
            </a:r>
            <a:r>
              <a:rPr lang="pl-PL" sz="2400" b="1" dirty="0" smtClean="0">
                <a:solidFill>
                  <a:schemeClr val="bg1"/>
                </a:solidFill>
              </a:rPr>
              <a:t>Zarzuty wobec długu ukrytego</a:t>
            </a:r>
          </a:p>
        </p:txBody>
      </p:sp>
      <p:sp>
        <p:nvSpPr>
          <p:cNvPr id="5" name="pole tekstowe 4"/>
          <p:cNvSpPr txBox="1"/>
          <p:nvPr/>
        </p:nvSpPr>
        <p:spPr>
          <a:xfrm>
            <a:off x="611560" y="1124744"/>
            <a:ext cx="8064896" cy="5078313"/>
          </a:xfrm>
          <a:prstGeom prst="rect">
            <a:avLst/>
          </a:prstGeom>
          <a:noFill/>
        </p:spPr>
        <p:txBody>
          <a:bodyPr wrap="square" rtlCol="0">
            <a:spAutoFit/>
          </a:bodyPr>
          <a:lstStyle/>
          <a:p>
            <a:pPr marL="228600" indent="-228600" algn="just">
              <a:buFontTx/>
              <a:buAutoNum type="arabicPeriod" startAt="3"/>
            </a:pPr>
            <a:r>
              <a:rPr lang="pl-PL" sz="1200" b="1" dirty="0" smtClean="0"/>
              <a:t>Dług ukryty dotyczy tylko i wyłącznie już nabytych uprawnień emerytalnych.</a:t>
            </a:r>
          </a:p>
          <a:p>
            <a:pPr algn="just"/>
            <a:r>
              <a:rPr lang="pl-PL" sz="1200" dirty="0" smtClean="0"/>
              <a:t>Częstym nieporozumieniem jest traktowanie długu ukrytego, jako zobowiązania państwa do wypłaty wszystkich emerytur. Dług ukryty dotyczy tymczasem tylko zobowiązań emerytalnych do wysokości już wpłaconych składek emerytalnych. Nie dokonuje się prognoz przyszłych wpłat. Zatem jeżeli mamy 25 letnią osobę, która dotychczas wpłaciła do ZUS tylko 1000 zł składek emerytalnych, to przy szacunku długu ukrytego bierze się pod uwagę tylko i wyłącznie tylko te 1000 zł  i emeryturę do jakiej kwota ta uprawnia. Oczywiście można spodziewać się, że osoba taka w przyszłości będzie dalej wpłacać składki do ZUS i w momencie przejścia na emeryturę na koncie w ZUS będzie miała zapisane kilkaset tysięcy złotych. Jednak te wpłaty będą miały miejsce dopiero w przyszłości, a dług publiczny uwzględnia tylko i wyłącznie zobowiązania wynikłe z już wpłaconych pieniędzy.</a:t>
            </a:r>
          </a:p>
          <a:p>
            <a:pPr marL="228600" indent="-228600" algn="just">
              <a:buAutoNum type="arabicPeriod" startAt="3"/>
            </a:pPr>
            <a:endParaRPr lang="pl-PL" sz="1200" b="1" dirty="0" smtClean="0"/>
          </a:p>
          <a:p>
            <a:pPr marL="228600" indent="-228600" algn="just"/>
            <a:r>
              <a:rPr lang="pl-PL" sz="1200" b="1" dirty="0" smtClean="0"/>
              <a:t>4.  Szacunki długu ukrytego nie uwzględniają przyszłych składek, tak samo jak szacunki długu jawnego nie uwzględniają przyszłych wpływów podatkowych.</a:t>
            </a:r>
          </a:p>
          <a:p>
            <a:pPr algn="just"/>
            <a:r>
              <a:rPr lang="pl-PL" sz="1200" dirty="0" smtClean="0"/>
              <a:t>Dług ukryty analogicznie jak dług jawny jest miarą transakcji które już się dokonały.</a:t>
            </a:r>
          </a:p>
          <a:p>
            <a:pPr lvl="1" algn="just"/>
            <a:r>
              <a:rPr lang="pl-PL" sz="1200" dirty="0" smtClean="0"/>
              <a:t>Dług jawny: inwestorzy wpłacili X mld zł kupując obligacje i państwo jest im zobowiązane zwrócić im  X powiększone o odsetki w momencie wykupu obligacji.  Dzisiejsza wartość tych przyszłych wypłat to dług jawny.</a:t>
            </a:r>
          </a:p>
          <a:p>
            <a:pPr lvl="1" algn="just"/>
            <a:r>
              <a:rPr lang="pl-PL" sz="1200" dirty="0" smtClean="0"/>
              <a:t>Dług ukryty: ubezpieczeni wpłacili Y mld zł składek i państwo jest im zobowiązane zwrócić Y powiększone o waloryzację po przejściu na emeryturę. Dzisiejsza wartość tych przyszłych wypłat to dług ukryty.</a:t>
            </a:r>
          </a:p>
          <a:p>
            <a:pPr algn="just"/>
            <a:r>
              <a:rPr lang="pl-PL" sz="1200" dirty="0" smtClean="0"/>
              <a:t>W przypadku Polski te porównanie jest szczególnie dobre. Reforma emerytalna z 1999 roku wprowadziła do systemu emerytalnego prostą zasadę: ile wpłacisz składek, taką emeryturę dostaniesz. Wysokość emerytury to nic innego niż suma wpłaconych składek, powiększonych o waloryzację, podzielona przez oczekiwaną długość życia. Różnica między długiem jawnym i ukrytym sprowadza się do prawnej formy wyrażenia zobowiązania, natomiast ekonomiczna treść obu pojęć jest bardzo zbliżona.</a:t>
            </a:r>
          </a:p>
          <a:p>
            <a:pPr algn="just"/>
            <a:r>
              <a:rPr lang="pl-PL" sz="1200" dirty="0" smtClean="0"/>
              <a:t>Istnieją inne miary, biorące pod uwagę także przyszłe składki i wypłaty w nieskończonym horyzoncie czasowym. Jednak taką miarę trudno porównać do jawnego długu publicznego. Bardziej na miejscu byłoby wtedy porównanie do sumy przyszłych deficytów sektora finansów publicznych.</a:t>
            </a:r>
          </a:p>
          <a:p>
            <a:pPr algn="just"/>
            <a:r>
              <a:rPr lang="pl-PL" sz="1200" dirty="0" smtClean="0"/>
              <a:t>Należy pamiętać, że prezentowane ujęcie jest tylko jednym z aspektów oceny zobowiązań systemu emerytalnego. Analogicznie jak w przypadku sektora finansów publicznych poza wielkością istniejącego długu można też analizować jego strukturę, zapadalność a także prognozy przyszłych deficytów.</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3045</TotalTime>
  <Words>3474</Words>
  <Application>Microsoft Office PowerPoint</Application>
  <PresentationFormat>Pokaz na ekranie (4:3)</PresentationFormat>
  <Paragraphs>350</Paragraphs>
  <Slides>31</Slides>
  <Notes>0</Notes>
  <HiddenSlides>0</HiddenSlides>
  <MMClips>0</MMClips>
  <ScaleCrop>false</ScaleCrop>
  <HeadingPairs>
    <vt:vector size="4" baseType="variant">
      <vt:variant>
        <vt:lpstr>Motyw</vt:lpstr>
      </vt:variant>
      <vt:variant>
        <vt:i4>1</vt:i4>
      </vt:variant>
      <vt:variant>
        <vt:lpstr>Tytuły slajdów</vt:lpstr>
      </vt:variant>
      <vt:variant>
        <vt:i4>31</vt:i4>
      </vt:variant>
    </vt:vector>
  </HeadingPairs>
  <TitlesOfParts>
    <vt:vector size="32" baseType="lpstr">
      <vt:lpstr>Motyw pakietu Office</vt:lpstr>
      <vt:lpstr>Ukryty dług  na liczniku długu publicznego  10 V 2014  Aleksander Łaszek</vt:lpstr>
      <vt:lpstr>Slajd 2</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Slajd 18</vt:lpstr>
      <vt:lpstr>Slajd 19</vt:lpstr>
      <vt:lpstr>Slajd 20</vt:lpstr>
      <vt:lpstr>Slajd 21</vt:lpstr>
      <vt:lpstr>Slajd 22</vt:lpstr>
      <vt:lpstr>Slajd 23</vt:lpstr>
      <vt:lpstr>Slajd 24</vt:lpstr>
      <vt:lpstr>Slajd 25</vt:lpstr>
      <vt:lpstr>Slajd 26</vt:lpstr>
      <vt:lpstr>Slajd 27</vt:lpstr>
      <vt:lpstr>Slajd 28</vt:lpstr>
      <vt:lpstr>Slajd 29</vt:lpstr>
      <vt:lpstr>Slajd 30</vt:lpstr>
      <vt:lpstr>Slajd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Mateusz Sabat</dc:creator>
  <cp:lastModifiedBy>al</cp:lastModifiedBy>
  <cp:revision>52</cp:revision>
  <dcterms:created xsi:type="dcterms:W3CDTF">2012-03-23T13:15:56Z</dcterms:created>
  <dcterms:modified xsi:type="dcterms:W3CDTF">2014-05-08T21:19:46Z</dcterms:modified>
</cp:coreProperties>
</file>