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76" r:id="rId4"/>
    <p:sldId id="277" r:id="rId5"/>
    <p:sldId id="278" r:id="rId6"/>
    <p:sldId id="257" r:id="rId7"/>
    <p:sldId id="269" r:id="rId8"/>
    <p:sldId id="270" r:id="rId9"/>
    <p:sldId id="271" r:id="rId10"/>
    <p:sldId id="272" r:id="rId11"/>
    <p:sldId id="273" r:id="rId12"/>
    <p:sldId id="274" r:id="rId13"/>
    <p:sldId id="279" r:id="rId14"/>
    <p:sldId id="280" r:id="rId15"/>
    <p:sldId id="281" r:id="rId16"/>
    <p:sldId id="288" r:id="rId17"/>
    <p:sldId id="285" r:id="rId18"/>
    <p:sldId id="286" r:id="rId19"/>
    <p:sldId id="287" r:id="rId20"/>
    <p:sldId id="282" r:id="rId21"/>
    <p:sldId id="283" r:id="rId22"/>
    <p:sldId id="258" r:id="rId23"/>
    <p:sldId id="260" r:id="rId24"/>
    <p:sldId id="262" r:id="rId25"/>
    <p:sldId id="264" r:id="rId26"/>
    <p:sldId id="265" r:id="rId27"/>
    <p:sldId id="266" r:id="rId28"/>
    <p:sldId id="267" r:id="rId29"/>
    <p:sldId id="268" r:id="rId30"/>
    <p:sldId id="284" r:id="rId31"/>
    <p:sldId id="289" r:id="rId32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3F332-1C32-4DD6-B47A-CABD1C2AB31E}" type="datetimeFigureOut">
              <a:rPr lang="pl-PL" smtClean="0"/>
              <a:t>2014-05-08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112E5-04F6-4AB4-9519-7D3D31F53613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3F332-1C32-4DD6-B47A-CABD1C2AB31E}" type="datetimeFigureOut">
              <a:rPr lang="pl-PL" smtClean="0"/>
              <a:t>2014-05-08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112E5-04F6-4AB4-9519-7D3D31F53613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3F332-1C32-4DD6-B47A-CABD1C2AB31E}" type="datetimeFigureOut">
              <a:rPr lang="pl-PL" smtClean="0"/>
              <a:t>2014-05-08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112E5-04F6-4AB4-9519-7D3D31F53613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3F332-1C32-4DD6-B47A-CABD1C2AB31E}" type="datetimeFigureOut">
              <a:rPr lang="pl-PL" smtClean="0"/>
              <a:t>2014-05-08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112E5-04F6-4AB4-9519-7D3D31F53613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3F332-1C32-4DD6-B47A-CABD1C2AB31E}" type="datetimeFigureOut">
              <a:rPr lang="pl-PL" smtClean="0"/>
              <a:t>2014-05-08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112E5-04F6-4AB4-9519-7D3D31F53613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3F332-1C32-4DD6-B47A-CABD1C2AB31E}" type="datetimeFigureOut">
              <a:rPr lang="pl-PL" smtClean="0"/>
              <a:t>2014-05-08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112E5-04F6-4AB4-9519-7D3D31F53613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3F332-1C32-4DD6-B47A-CABD1C2AB31E}" type="datetimeFigureOut">
              <a:rPr lang="pl-PL" smtClean="0"/>
              <a:t>2014-05-08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112E5-04F6-4AB4-9519-7D3D31F53613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3F332-1C32-4DD6-B47A-CABD1C2AB31E}" type="datetimeFigureOut">
              <a:rPr lang="pl-PL" smtClean="0"/>
              <a:t>2014-05-08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112E5-04F6-4AB4-9519-7D3D31F53613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3F332-1C32-4DD6-B47A-CABD1C2AB31E}" type="datetimeFigureOut">
              <a:rPr lang="pl-PL" smtClean="0"/>
              <a:t>2014-05-08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112E5-04F6-4AB4-9519-7D3D31F53613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3F332-1C32-4DD6-B47A-CABD1C2AB31E}" type="datetimeFigureOut">
              <a:rPr lang="pl-PL" smtClean="0"/>
              <a:t>2014-05-08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112E5-04F6-4AB4-9519-7D3D31F53613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3F332-1C32-4DD6-B47A-CABD1C2AB31E}" type="datetimeFigureOut">
              <a:rPr lang="pl-PL" smtClean="0"/>
              <a:t>2014-05-08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112E5-04F6-4AB4-9519-7D3D31F53613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33F332-1C32-4DD6-B47A-CABD1C2AB31E}" type="datetimeFigureOut">
              <a:rPr lang="pl-PL" smtClean="0"/>
              <a:t>2014-05-08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2112E5-04F6-4AB4-9519-7D3D31F53613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/>
              <a:t>Biorąc konstytucję poważnie….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 smtClean="0"/>
              <a:t>Dr hab. Marcin Matczak</a:t>
            </a:r>
          </a:p>
          <a:p>
            <a:r>
              <a:rPr lang="pl-PL" dirty="0" smtClean="0"/>
              <a:t>Warszawa, 9 maja 2014 r.</a:t>
            </a:r>
            <a:endParaRPr lang="pl-PL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pl-PL" dirty="0" smtClean="0"/>
          </a:p>
          <a:p>
            <a:pPr algn="ctr">
              <a:buNone/>
            </a:pPr>
            <a:r>
              <a:rPr lang="pl-PL" sz="6000" b="1" dirty="0" smtClean="0"/>
              <a:t>Czym jest konstytucja?</a:t>
            </a:r>
            <a:endParaRPr lang="pl-PL" sz="60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Metafora Odyseusza</a:t>
            </a:r>
            <a:endParaRPr lang="pl-PL" dirty="0"/>
          </a:p>
        </p:txBody>
      </p:sp>
      <p:pic>
        <p:nvPicPr>
          <p:cNvPr id="4" name="Symbol zastępczy zawartości 3" descr="800px-John_William_Waterhouse_-_Ulysses_and_the_Sirens_(189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826355"/>
            <a:ext cx="8229600" cy="4073652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Bruce </a:t>
            </a:r>
            <a:r>
              <a:rPr lang="pl-PL" dirty="0" err="1" smtClean="0"/>
              <a:t>Ackermann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pl-PL" sz="4000" dirty="0" smtClean="0"/>
          </a:p>
          <a:p>
            <a:pPr algn="ctr">
              <a:buNone/>
            </a:pPr>
            <a:r>
              <a:rPr lang="pl-PL" sz="4000" b="1" dirty="0" smtClean="0"/>
              <a:t>Polityka bieżąca </a:t>
            </a:r>
          </a:p>
          <a:p>
            <a:pPr algn="ctr">
              <a:buNone/>
            </a:pPr>
            <a:r>
              <a:rPr lang="pl-PL" sz="4000" b="1" dirty="0" err="1" smtClean="0"/>
              <a:t>vs</a:t>
            </a:r>
            <a:r>
              <a:rPr lang="pl-PL" sz="4000" b="1" dirty="0" smtClean="0"/>
              <a:t>. </a:t>
            </a:r>
          </a:p>
          <a:p>
            <a:pPr algn="ctr">
              <a:buNone/>
            </a:pPr>
            <a:r>
              <a:rPr lang="pl-PL" sz="4000" b="1" dirty="0" smtClean="0"/>
              <a:t>polityka konstytucyjna</a:t>
            </a:r>
            <a:endParaRPr lang="pl-PL" sz="40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John Hart Ely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 smtClean="0"/>
          </a:p>
          <a:p>
            <a:pPr algn="ctr">
              <a:buNone/>
            </a:pPr>
            <a:r>
              <a:rPr lang="pl-PL" sz="4000" b="1" dirty="0" smtClean="0"/>
              <a:t>Konstytucja jako gwarancja ochrony praw aktualnej mniejszości politycznej</a:t>
            </a:r>
            <a:endParaRPr lang="pl-PL" sz="40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>
                <a:latin typeface="Arial" charset="0"/>
                <a:cs typeface="Arial" charset="0"/>
              </a:rPr>
              <a:t>Konstytucja jako wynik konsensusu</a:t>
            </a:r>
            <a:br>
              <a:rPr lang="pl-PL" dirty="0" smtClean="0">
                <a:latin typeface="Arial" charset="0"/>
                <a:cs typeface="Arial" charset="0"/>
              </a:rPr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2"/>
            <a:r>
              <a:rPr lang="pl-PL" b="1" dirty="0" smtClean="0">
                <a:latin typeface="Arial" charset="0"/>
                <a:cs typeface="Arial" charset="0"/>
              </a:rPr>
              <a:t>Pluralizm</a:t>
            </a:r>
            <a:r>
              <a:rPr lang="pl-PL" dirty="0" smtClean="0">
                <a:latin typeface="Arial" charset="0"/>
                <a:cs typeface="Arial" charset="0"/>
              </a:rPr>
              <a:t> współczesnych społeczeństw i </a:t>
            </a:r>
            <a:r>
              <a:rPr lang="pl-PL" b="1" dirty="0" smtClean="0">
                <a:latin typeface="Arial" charset="0"/>
                <a:cs typeface="Arial" charset="0"/>
              </a:rPr>
              <a:t>spory</a:t>
            </a:r>
            <a:r>
              <a:rPr lang="pl-PL" dirty="0" smtClean="0">
                <a:latin typeface="Arial" charset="0"/>
                <a:cs typeface="Arial" charset="0"/>
              </a:rPr>
              <a:t> co do kluczowych rozwiązań – np. w systemie opieki zdrowotnej</a:t>
            </a:r>
          </a:p>
          <a:p>
            <a:pPr lvl="2"/>
            <a:endParaRPr lang="pl-PL" dirty="0" smtClean="0">
              <a:latin typeface="Arial" charset="0"/>
              <a:cs typeface="Arial" charset="0"/>
            </a:endParaRPr>
          </a:p>
          <a:p>
            <a:pPr lvl="2"/>
            <a:r>
              <a:rPr lang="pl-PL" dirty="0" smtClean="0">
                <a:latin typeface="Arial" charset="0"/>
                <a:cs typeface="Arial" charset="0"/>
              </a:rPr>
              <a:t>Wspólne wartości jako element integrujący – potrzeba </a:t>
            </a:r>
            <a:r>
              <a:rPr lang="pl-PL" b="1" dirty="0" smtClean="0">
                <a:latin typeface="Arial" charset="0"/>
                <a:cs typeface="Arial" charset="0"/>
              </a:rPr>
              <a:t>konsensusu i kompromisu</a:t>
            </a:r>
            <a:r>
              <a:rPr lang="pl-PL" dirty="0" smtClean="0">
                <a:latin typeface="Arial" charset="0"/>
                <a:cs typeface="Arial" charset="0"/>
              </a:rPr>
              <a:t> co do kształtu państwa, jego instytucjonalno-prawnej struktury </a:t>
            </a:r>
          </a:p>
          <a:p>
            <a:pPr lvl="2"/>
            <a:endParaRPr lang="pl-PL" b="1" dirty="0" smtClean="0">
              <a:latin typeface="Arial" charset="0"/>
              <a:cs typeface="Arial" charset="0"/>
            </a:endParaRPr>
          </a:p>
          <a:p>
            <a:pPr lvl="2"/>
            <a:r>
              <a:rPr lang="pl-PL" b="1" dirty="0" smtClean="0">
                <a:latin typeface="Arial" charset="0"/>
                <a:cs typeface="Arial" charset="0"/>
              </a:rPr>
              <a:t>W przypadku państw konstytucyjnych, konsensus ten znajduje wyraz w treści ustawy zasadniczej</a:t>
            </a:r>
            <a:endParaRPr lang="pl-PL" dirty="0" smtClean="0">
              <a:latin typeface="Arial" charset="0"/>
              <a:cs typeface="Arial" charset="0"/>
            </a:endParaRPr>
          </a:p>
          <a:p>
            <a:endParaRPr lang="pl-PL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>
                <a:latin typeface="Arial" charset="0"/>
                <a:cs typeface="Arial" charset="0"/>
              </a:rPr>
              <a:t/>
            </a:r>
            <a:br>
              <a:rPr lang="pl-PL" dirty="0" smtClean="0">
                <a:latin typeface="Arial" charset="0"/>
                <a:cs typeface="Arial" charset="0"/>
              </a:rPr>
            </a:br>
            <a:r>
              <a:rPr lang="pl-PL" dirty="0" smtClean="0">
                <a:latin typeface="Arial" charset="0"/>
                <a:cs typeface="Arial" charset="0"/>
              </a:rPr>
              <a:t>PRZYKŁAD 1</a:t>
            </a:r>
            <a:br>
              <a:rPr lang="pl-PL" dirty="0" smtClean="0">
                <a:latin typeface="Arial" charset="0"/>
                <a:cs typeface="Arial" charset="0"/>
              </a:rPr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pl-PL" dirty="0" smtClean="0">
              <a:latin typeface="Arial" charset="0"/>
              <a:cs typeface="Arial" charset="0"/>
            </a:endParaRPr>
          </a:p>
          <a:p>
            <a:pPr algn="ctr">
              <a:buNone/>
            </a:pPr>
            <a:endParaRPr lang="pl-PL" dirty="0" smtClean="0">
              <a:latin typeface="Arial" charset="0"/>
              <a:cs typeface="Arial" charset="0"/>
            </a:endParaRPr>
          </a:p>
          <a:p>
            <a:pPr algn="ctr">
              <a:buNone/>
            </a:pPr>
            <a:r>
              <a:rPr lang="pl-PL" dirty="0" smtClean="0">
                <a:latin typeface="Arial" charset="0"/>
                <a:cs typeface="Arial" charset="0"/>
              </a:rPr>
              <a:t>Społeczna gospodarka rynkowa jako wyraz kompromisu konstytucyjnego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 dirty="0" smtClean="0">
                <a:latin typeface="Arial" pitchFamily="34" charset="0"/>
                <a:cs typeface="Arial" pitchFamily="34" charset="0"/>
              </a:rPr>
              <a:t>PRZYKŁAD 1</a:t>
            </a:r>
            <a:endParaRPr lang="pl-PL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1" algn="just"/>
            <a:r>
              <a:rPr lang="pl-PL" dirty="0" smtClean="0">
                <a:latin typeface="Arial" charset="0"/>
                <a:cs typeface="Arial" charset="0"/>
              </a:rPr>
              <a:t>Wybór ustroju gospodarczego Rzeczypospolitej Polskiej jest przykładem </a:t>
            </a:r>
            <a:r>
              <a:rPr lang="pl-PL" b="1" dirty="0" smtClean="0">
                <a:latin typeface="Arial" charset="0"/>
                <a:cs typeface="Arial" charset="0"/>
              </a:rPr>
              <a:t>kompromisu</a:t>
            </a:r>
            <a:r>
              <a:rPr lang="pl-PL" dirty="0" smtClean="0">
                <a:latin typeface="Arial" charset="0"/>
                <a:cs typeface="Arial" charset="0"/>
              </a:rPr>
              <a:t> między różnymi stanowiskami dotyczącymi roli państwa w gospodarce – </a:t>
            </a:r>
            <a:r>
              <a:rPr lang="pl-PL" b="1" dirty="0" smtClean="0">
                <a:latin typeface="Arial" charset="0"/>
                <a:cs typeface="Arial" charset="0"/>
              </a:rPr>
              <a:t>np.</a:t>
            </a:r>
            <a:r>
              <a:rPr lang="pl-PL" dirty="0" smtClean="0">
                <a:latin typeface="Arial" charset="0"/>
                <a:cs typeface="Arial" charset="0"/>
              </a:rPr>
              <a:t> </a:t>
            </a:r>
            <a:r>
              <a:rPr lang="pl-PL" b="1" dirty="0" smtClean="0">
                <a:latin typeface="Arial" charset="0"/>
                <a:cs typeface="Arial" charset="0"/>
              </a:rPr>
              <a:t>skrajnie liberalnym czy skrajnie opiekuńczym</a:t>
            </a:r>
          </a:p>
          <a:p>
            <a:pPr lvl="1" algn="just"/>
            <a:endParaRPr lang="pl-PL" dirty="0" smtClean="0">
              <a:latin typeface="Arial" charset="0"/>
              <a:cs typeface="Arial" charset="0"/>
            </a:endParaRPr>
          </a:p>
          <a:p>
            <a:pPr lvl="1" algn="just"/>
            <a:r>
              <a:rPr lang="pl-PL" dirty="0" smtClean="0">
                <a:latin typeface="Arial" charset="0"/>
                <a:cs typeface="Arial" charset="0"/>
              </a:rPr>
              <a:t>Art. 20 Konstytucji - </a:t>
            </a:r>
            <a:r>
              <a:rPr lang="pl-PL" b="1" dirty="0" smtClean="0">
                <a:latin typeface="Arial" charset="0"/>
                <a:cs typeface="Arial" charset="0"/>
              </a:rPr>
              <a:t>społeczna gospodarka rynkowa </a:t>
            </a:r>
            <a:r>
              <a:rPr lang="pl-PL" dirty="0" smtClean="0">
                <a:latin typeface="Arial" charset="0"/>
                <a:cs typeface="Arial" charset="0"/>
              </a:rPr>
              <a:t>oparta na wolności działalności gospodarczej, własności prywatnej oraz solidarności, dialogu i współpracy partnerów społecznych stanowi podstawę ustroju gospodarczego Rzeczypospolitej Polskiej.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 dirty="0" smtClean="0">
                <a:latin typeface="Arial" pitchFamily="34" charset="0"/>
                <a:cs typeface="Arial" pitchFamily="34" charset="0"/>
              </a:rPr>
              <a:t>PRZYKŁAD 2</a:t>
            </a:r>
            <a:endParaRPr lang="pl-PL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>
                <a:latin typeface="Arial" charset="0"/>
                <a:cs typeface="Arial" charset="0"/>
              </a:rPr>
              <a:t>Art. 68 Konstytucji</a:t>
            </a:r>
          </a:p>
          <a:p>
            <a:pPr lvl="2" algn="just"/>
            <a:r>
              <a:rPr lang="pl-PL" dirty="0" smtClean="0">
                <a:latin typeface="Arial" charset="0"/>
                <a:cs typeface="Arial" charset="0"/>
              </a:rPr>
              <a:t>Art. 68 ust. 1: </a:t>
            </a:r>
            <a:r>
              <a:rPr lang="pl-PL" b="1" dirty="0" smtClean="0">
                <a:latin typeface="Arial" charset="0"/>
                <a:cs typeface="Arial" charset="0"/>
              </a:rPr>
              <a:t>Każdy ma prawo do ochrony zdrowia </a:t>
            </a:r>
            <a:r>
              <a:rPr lang="pl-PL" dirty="0" smtClean="0">
                <a:latin typeface="Arial" charset="0"/>
                <a:cs typeface="Arial" charset="0"/>
              </a:rPr>
              <a:t>–najbardziej doniosły przepis wskazanego artykułu. Władze publiczne powinny w swoich działaniach bezwzględnie brać pod uwagę tę konstytucyjną wartość. </a:t>
            </a:r>
          </a:p>
          <a:p>
            <a:pPr lvl="2" algn="just"/>
            <a:r>
              <a:rPr lang="pl-PL" dirty="0" smtClean="0">
                <a:latin typeface="Arial" charset="0"/>
                <a:cs typeface="Arial" charset="0"/>
              </a:rPr>
              <a:t>Art. 68 ust. 2: </a:t>
            </a:r>
            <a:r>
              <a:rPr lang="pl-PL" i="1" dirty="0" smtClean="0">
                <a:latin typeface="Arial" charset="0"/>
                <a:cs typeface="Arial" charset="0"/>
              </a:rPr>
              <a:t>Obywatelom, niezależnie od ich sytuacji materialnej, władze publiczne zapewniają </a:t>
            </a:r>
            <a:r>
              <a:rPr lang="pl-PL" b="1" i="1" u="sng" dirty="0" smtClean="0">
                <a:latin typeface="Arial" charset="0"/>
                <a:cs typeface="Arial" charset="0"/>
              </a:rPr>
              <a:t>równy dostęp </a:t>
            </a:r>
            <a:r>
              <a:rPr lang="pl-PL" i="1" dirty="0" smtClean="0">
                <a:latin typeface="Arial" charset="0"/>
                <a:cs typeface="Arial" charset="0"/>
              </a:rPr>
              <a:t>do świadczeń opieki zdrowotnej </a:t>
            </a:r>
            <a:r>
              <a:rPr lang="pl-PL" b="1" i="1" u="sng" dirty="0" smtClean="0">
                <a:latin typeface="Arial" charset="0"/>
                <a:cs typeface="Arial" charset="0"/>
              </a:rPr>
              <a:t>finansowanej ze środków publicznych</a:t>
            </a:r>
            <a:r>
              <a:rPr lang="pl-PL" i="1" dirty="0" smtClean="0">
                <a:latin typeface="Arial" charset="0"/>
                <a:cs typeface="Arial" charset="0"/>
              </a:rPr>
              <a:t>. 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 dirty="0" smtClean="0">
                <a:latin typeface="Arial" pitchFamily="34" charset="0"/>
                <a:cs typeface="Arial" pitchFamily="34" charset="0"/>
              </a:rPr>
              <a:t>PRZYKŁAD 2</a:t>
            </a:r>
            <a:endParaRPr lang="pl-PL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 algn="just"/>
            <a:r>
              <a:rPr lang="pl-PL" b="1" dirty="0" smtClean="0">
                <a:latin typeface="Arial" charset="0"/>
                <a:cs typeface="Arial" charset="0"/>
              </a:rPr>
              <a:t>Zasada równości nie oznacza, że wszyscy mają mieć równy (słabej jakości) dostęp do świadczeń zdrowotnych, lecz odnosi się do gwarantowanego przez państwo poziomu świadczeń</a:t>
            </a:r>
            <a:r>
              <a:rPr lang="pl-PL" dirty="0" smtClean="0">
                <a:latin typeface="Arial" charset="0"/>
                <a:cs typeface="Arial" charset="0"/>
              </a:rPr>
              <a:t>.</a:t>
            </a:r>
          </a:p>
          <a:p>
            <a:pPr lvl="2" algn="just"/>
            <a:r>
              <a:rPr lang="pl-PL" dirty="0" smtClean="0">
                <a:latin typeface="Arial" charset="0"/>
                <a:cs typeface="Arial" charset="0"/>
              </a:rPr>
              <a:t>Fałszywie rozumiana przesłanka równości + utrudnienie obywatelom dostępu do świadczeń, które mogliby uzyskać bez uszczerbku dla innych osób = </a:t>
            </a:r>
            <a:r>
              <a:rPr lang="pl-PL" b="1" dirty="0" smtClean="0">
                <a:latin typeface="Arial" charset="0"/>
                <a:cs typeface="Arial" charset="0"/>
              </a:rPr>
              <a:t>naruszenie prawa do ochrony zdrowia.</a:t>
            </a:r>
            <a:endParaRPr lang="pl-PL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>
                <a:latin typeface="Arial" charset="0"/>
                <a:cs typeface="Arial" charset="0"/>
              </a:rPr>
              <a:t>Wyrok </a:t>
            </a:r>
            <a:r>
              <a:rPr lang="pl-PL" dirty="0">
                <a:latin typeface="Arial" charset="0"/>
                <a:cs typeface="Arial" charset="0"/>
              </a:rPr>
              <a:t>T</a:t>
            </a:r>
            <a:r>
              <a:rPr lang="pl-PL" dirty="0" smtClean="0">
                <a:latin typeface="Arial" charset="0"/>
                <a:cs typeface="Arial" charset="0"/>
              </a:rPr>
              <a:t>K K 14/03 (1)</a:t>
            </a:r>
            <a:br>
              <a:rPr lang="pl-PL" dirty="0" smtClean="0">
                <a:latin typeface="Arial" charset="0"/>
                <a:cs typeface="Arial" charset="0"/>
              </a:rPr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57188" lvl="2" indent="-4763" algn="just">
              <a:buFont typeface="Wingdings" pitchFamily="2" charset="2"/>
              <a:buNone/>
              <a:defRPr/>
            </a:pPr>
            <a:r>
              <a:rPr lang="pl-PL" i="1" dirty="0"/>
              <a:t>„Norma art. 68 ust. 1 Konstytucji </a:t>
            </a:r>
            <a:r>
              <a:rPr lang="pl-PL" b="1" i="1" dirty="0"/>
              <a:t>nie przesądza konstrukcji tego systemu jako całości ani jego poszczególnych elementów: charakteru prawnego źródeł finansowania świadczeń zdrowotnych, charakteru i struktury płatnika (płatników) tych świadczeń czy też struktury własnościowej świadczeniodawców.”</a:t>
            </a:r>
          </a:p>
          <a:p>
            <a:pPr marL="357188" lvl="2" indent="-4763" algn="just">
              <a:buFont typeface="Wingdings" pitchFamily="2" charset="2"/>
              <a:buNone/>
              <a:defRPr/>
            </a:pPr>
            <a:endParaRPr lang="pl-PL" i="1" dirty="0"/>
          </a:p>
          <a:p>
            <a:pPr marL="357188" lvl="2" indent="-4763" algn="just">
              <a:buFont typeface="Wingdings" pitchFamily="2" charset="2"/>
              <a:buNone/>
              <a:defRPr/>
            </a:pPr>
            <a:r>
              <a:rPr lang="pl-PL" i="1" dirty="0"/>
              <a:t>„Z obowiązku rzeczywistego zapewnienia przez władze publiczne warunków realizacji prawa do ochrony zdrowia, które nie może być traktowane jako uprawnienie iluzoryczne bądź czysto potencjalne, wynika jednak wymaganie, iż </a:t>
            </a:r>
            <a:r>
              <a:rPr lang="pl-PL" b="1" i="1" dirty="0"/>
              <a:t>system ten – jako całość – musi być efektywny.”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>
                <a:latin typeface="Arial" charset="0"/>
                <a:cs typeface="Arial" charset="0"/>
              </a:rPr>
              <a:t>Wyrok TK K 14/03 (2)</a:t>
            </a:r>
            <a:br>
              <a:rPr lang="pl-PL" dirty="0" smtClean="0">
                <a:latin typeface="Arial" charset="0"/>
                <a:cs typeface="Arial" charset="0"/>
              </a:rPr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57188" lvl="2" indent="-4763" algn="just">
              <a:buFont typeface="Wingdings" pitchFamily="2" charset="2"/>
              <a:buNone/>
              <a:defRPr/>
            </a:pPr>
            <a:r>
              <a:rPr lang="pl-PL" i="1" dirty="0"/>
              <a:t>„Konieczne jest jednak uwzględnienie dyrektyw wynikających z </a:t>
            </a:r>
            <a:r>
              <a:rPr lang="pl-PL" b="1" i="1" dirty="0"/>
              <a:t>rozpatrywanych łącznie</a:t>
            </a:r>
            <a:r>
              <a:rPr lang="pl-PL" i="1" dirty="0"/>
              <a:t> </a:t>
            </a:r>
            <a:r>
              <a:rPr lang="pl-PL" b="1" i="1" dirty="0"/>
              <a:t>norm art. 68 ust. 1 i 2</a:t>
            </a:r>
            <a:r>
              <a:rPr lang="pl-PL" i="1" dirty="0"/>
              <a:t> Konstytucji: system ochrony zdrowia </a:t>
            </a:r>
            <a:r>
              <a:rPr lang="pl-PL" b="1" i="1" dirty="0"/>
              <a:t>jako całość musi gwarantować realizację prawa do ochrony zdrowia </a:t>
            </a:r>
            <a:r>
              <a:rPr lang="pl-PL" i="1" dirty="0"/>
              <a:t>poszczególnych jednostek,</a:t>
            </a:r>
            <a:r>
              <a:rPr lang="pl-PL" b="1" i="1" dirty="0"/>
              <a:t> </a:t>
            </a:r>
            <a:r>
              <a:rPr lang="pl-PL" i="1" dirty="0"/>
              <a:t>zaś </a:t>
            </a:r>
            <a:r>
              <a:rPr lang="pl-PL" b="1" i="1" dirty="0"/>
              <a:t>stanowiące jego komponent</a:t>
            </a:r>
            <a:r>
              <a:rPr lang="pl-PL" i="1" dirty="0"/>
              <a:t> świadczenia finansowane ze środków publicznych muszą być dostępne dla wszystkich obywateli na zasadzie równości”</a:t>
            </a:r>
          </a:p>
          <a:p>
            <a:pPr marL="357188" lvl="2" indent="-4763" algn="just">
              <a:buFont typeface="Wingdings" pitchFamily="2" charset="2"/>
              <a:buNone/>
              <a:defRPr/>
            </a:pPr>
            <a:r>
              <a:rPr lang="pl-PL" i="1" dirty="0"/>
              <a:t>„Wyraźna jest jedynie wola </a:t>
            </a:r>
            <a:r>
              <a:rPr lang="pl-PL" i="1" dirty="0" err="1"/>
              <a:t>ustrojodawcy</a:t>
            </a:r>
            <a:r>
              <a:rPr lang="pl-PL" i="1" dirty="0"/>
              <a:t> </a:t>
            </a:r>
            <a:r>
              <a:rPr lang="pl-PL" b="1" i="1" dirty="0"/>
              <a:t>niedopuszczenia do wykreowania całkowicie rynkowego systemu ochrony zdrowia (tzw. samofinansowanie)</a:t>
            </a:r>
            <a:r>
              <a:rPr lang="pl-PL" i="1" dirty="0"/>
              <a:t>. W pozostałym zakresie ustawodawca zwykły, realizując własne cele polityczne i społeczne, może swobodnie kształtować określony model ochrony zdrowia”.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pl-PL" sz="4000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pl-PL" sz="4000" b="1" dirty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pl-PL" sz="4000" b="1" dirty="0" smtClean="0">
                <a:latin typeface="Arial" pitchFamily="34" charset="0"/>
                <a:cs typeface="Arial" pitchFamily="34" charset="0"/>
              </a:rPr>
              <a:t>DLACZEGO KONSTYTUCJA JEST LEKCEWAŻONA?</a:t>
            </a:r>
            <a:endParaRPr lang="pl-PL" sz="4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Powód 1 – brak zrozumienia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pl-PL" dirty="0" smtClean="0"/>
          </a:p>
          <a:p>
            <a:pPr algn="ctr"/>
            <a:r>
              <a:rPr lang="pl-PL" dirty="0" smtClean="0"/>
              <a:t>ZASADA PROPORCJONALNOŚCI – zasada niewylewania dziecka z kąpielą</a:t>
            </a:r>
            <a:endParaRPr lang="pl-PL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Treść zasady proporcjonalności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l-PL" b="1" dirty="0"/>
              <a:t>art. 31</a:t>
            </a:r>
          </a:p>
          <a:p>
            <a:r>
              <a:rPr lang="pl-PL" dirty="0"/>
              <a:t>1. Wolność człowieka podlega ochronie prawnej.</a:t>
            </a:r>
            <a:br>
              <a:rPr lang="pl-PL" dirty="0"/>
            </a:br>
            <a:r>
              <a:rPr lang="pl-PL" dirty="0"/>
              <a:t/>
            </a:r>
            <a:br>
              <a:rPr lang="pl-PL" dirty="0"/>
            </a:br>
            <a:r>
              <a:rPr lang="pl-PL" dirty="0"/>
              <a:t>2. Każdy jest obowiązany szanować wolności i prawa innych. Nikogo nie wolno zmuszać do czynienia tego, czego prawo mu nie nakazuje.</a:t>
            </a:r>
            <a:br>
              <a:rPr lang="pl-PL" dirty="0"/>
            </a:br>
            <a:r>
              <a:rPr lang="pl-PL" dirty="0"/>
              <a:t/>
            </a:r>
            <a:br>
              <a:rPr lang="pl-PL" dirty="0"/>
            </a:br>
            <a:r>
              <a:rPr lang="pl-PL" dirty="0"/>
              <a:t>3. Ograniczenia w zakresie korzystania z konstytucyjnych wolności i praw mogą być ustanawiane tylko w ustawie i tylko wtedy</a:t>
            </a:r>
            <a:r>
              <a:rPr lang="pl-PL" dirty="0">
                <a:solidFill>
                  <a:srgbClr val="FF0000"/>
                </a:solidFill>
              </a:rPr>
              <a:t>, </a:t>
            </a:r>
            <a:r>
              <a:rPr lang="pl-PL" b="1" dirty="0">
                <a:solidFill>
                  <a:srgbClr val="FF0000"/>
                </a:solidFill>
              </a:rPr>
              <a:t>gdy są konieczne w demokratycznym państwie dla jego bezpieczeństwa lub porządku publicznego, bądź dla ochrony środowiska, zdrowia i moralności publicznej, albo wolności i praw innych osób. Ograniczenia te nie mogą naruszać istoty wolności i praw.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Test proporcjonalności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Test konieczności</a:t>
            </a:r>
          </a:p>
          <a:p>
            <a:endParaRPr lang="pl-PL" dirty="0"/>
          </a:p>
          <a:p>
            <a:r>
              <a:rPr lang="pl-PL" dirty="0" smtClean="0"/>
              <a:t>Test skuteczności</a:t>
            </a:r>
          </a:p>
          <a:p>
            <a:endParaRPr lang="pl-PL" dirty="0"/>
          </a:p>
          <a:p>
            <a:r>
              <a:rPr lang="pl-PL" dirty="0" smtClean="0"/>
              <a:t>Test proporcjonalności </a:t>
            </a:r>
            <a:r>
              <a:rPr lang="pl-PL" i="1" dirty="0" smtClean="0"/>
              <a:t>sensu </a:t>
            </a:r>
            <a:r>
              <a:rPr lang="pl-PL" i="1" dirty="0" err="1" smtClean="0"/>
              <a:t>stricto</a:t>
            </a:r>
            <a:endParaRPr lang="pl-PL" i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Przykład 1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pl-PL" dirty="0" smtClean="0"/>
          </a:p>
          <a:p>
            <a:pPr algn="ctr">
              <a:buNone/>
            </a:pPr>
            <a:endParaRPr lang="pl-PL" dirty="0"/>
          </a:p>
          <a:p>
            <a:pPr algn="ctr">
              <a:buNone/>
            </a:pPr>
            <a:r>
              <a:rPr lang="pl-PL" dirty="0" smtClean="0"/>
              <a:t>Opłata od nadmiernych zapasów zboża</a:t>
            </a:r>
            <a:endParaRPr lang="pl-PL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Przykład 2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pl-PL" dirty="0" smtClean="0"/>
          </a:p>
          <a:p>
            <a:pPr algn="ctr">
              <a:buNone/>
            </a:pPr>
            <a:r>
              <a:rPr lang="pl-PL" dirty="0" smtClean="0"/>
              <a:t>Obrazkowe ostrzeżenia </a:t>
            </a:r>
            <a:r>
              <a:rPr lang="pl-PL" dirty="0" err="1" smtClean="0"/>
              <a:t>zdrowotne</a:t>
            </a:r>
            <a:r>
              <a:rPr lang="pl-PL" dirty="0" smtClean="0"/>
              <a:t> </a:t>
            </a:r>
          </a:p>
          <a:p>
            <a:pPr algn="ctr">
              <a:buNone/>
            </a:pPr>
            <a:r>
              <a:rPr lang="pl-PL" dirty="0" smtClean="0"/>
              <a:t>na butelkach piwa</a:t>
            </a:r>
            <a:endParaRPr lang="pl-PL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Co na to sądy?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dirty="0" smtClean="0"/>
              <a:t>Tylko 10% wszystkich argumentów stosowanych przez sądy administracyjne, które oceniają działania państwa wobec obywateli odwołuje się do zasad konstytucyjnych</a:t>
            </a:r>
          </a:p>
          <a:p>
            <a:r>
              <a:rPr lang="pl-PL" dirty="0" smtClean="0"/>
              <a:t>Tylko 3,8% spośród tych 10% to odwołania do zasady proporcjonalności</a:t>
            </a:r>
          </a:p>
          <a:p>
            <a:endParaRPr lang="pl-PL" dirty="0"/>
          </a:p>
          <a:p>
            <a:pPr>
              <a:buNone/>
            </a:pPr>
            <a:r>
              <a:rPr lang="pl-PL" sz="2400" dirty="0" smtClean="0"/>
              <a:t>	Źródło: Matczak, Kuhn, </a:t>
            </a:r>
            <a:r>
              <a:rPr lang="pl-PL" sz="2400" dirty="0" err="1" smtClean="0"/>
              <a:t>Bencze</a:t>
            </a:r>
            <a:r>
              <a:rPr lang="pl-PL" sz="2400" dirty="0"/>
              <a:t> </a:t>
            </a:r>
            <a:r>
              <a:rPr lang="pl-PL" sz="2400" i="1" dirty="0" smtClean="0"/>
              <a:t>, </a:t>
            </a:r>
            <a:r>
              <a:rPr lang="en-GB" sz="2400" i="1" dirty="0"/>
              <a:t>EU law and CEE judges. Administrative judiciaries in the Czech Republic, Hungary and Poland ten years after </a:t>
            </a:r>
            <a:r>
              <a:rPr lang="en-GB" sz="2400" i="1" dirty="0" smtClean="0"/>
              <a:t>accession</a:t>
            </a:r>
            <a:r>
              <a:rPr lang="pl-PL" sz="2400" i="1" dirty="0" smtClean="0"/>
              <a:t>, </a:t>
            </a:r>
            <a:r>
              <a:rPr lang="pl-PL" sz="2400" i="1" dirty="0" err="1" smtClean="0"/>
              <a:t>forthcoming</a:t>
            </a:r>
            <a:endParaRPr lang="pl-PL" sz="2400" i="1" dirty="0"/>
          </a:p>
          <a:p>
            <a:pPr>
              <a:buNone/>
            </a:pPr>
            <a:endParaRPr lang="pl-PL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Powód 2 – </a:t>
            </a:r>
            <a:r>
              <a:rPr lang="pl-PL" b="1" dirty="0" smtClean="0">
                <a:solidFill>
                  <a:srgbClr val="FF0000"/>
                </a:solidFill>
              </a:rPr>
              <a:t>brak wiedzy</a:t>
            </a:r>
            <a:endParaRPr lang="pl-PL" b="1" dirty="0">
              <a:solidFill>
                <a:srgbClr val="FF000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pl-PL" sz="4000" b="1" dirty="0" smtClean="0"/>
          </a:p>
          <a:p>
            <a:pPr algn="ctr">
              <a:buNone/>
            </a:pPr>
            <a:endParaRPr lang="pl-PL" sz="4000" b="1" dirty="0"/>
          </a:p>
          <a:p>
            <a:pPr algn="ctr">
              <a:buNone/>
            </a:pPr>
            <a:r>
              <a:rPr lang="pl-PL" sz="4000" b="1" dirty="0" smtClean="0"/>
              <a:t>Jak rząd uzyskuje informacje </a:t>
            </a:r>
          </a:p>
          <a:p>
            <a:pPr algn="ctr">
              <a:buNone/>
            </a:pPr>
            <a:r>
              <a:rPr lang="pl-PL" sz="4000" b="1" dirty="0" smtClean="0"/>
              <a:t>nt. regulowanej rzeczywistości?</a:t>
            </a:r>
            <a:endParaRPr lang="pl-PL" sz="4000" b="1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Ocena skutków regulacji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l-PL" sz="2400" dirty="0" smtClean="0"/>
          </a:p>
          <a:p>
            <a:r>
              <a:rPr lang="pl-PL" sz="2400" dirty="0" smtClean="0"/>
              <a:t>OSR (RIA – regulatory </a:t>
            </a:r>
            <a:r>
              <a:rPr lang="pl-PL" sz="2400" dirty="0" err="1" smtClean="0"/>
              <a:t>impact</a:t>
            </a:r>
            <a:r>
              <a:rPr lang="pl-PL" sz="2400" dirty="0" smtClean="0"/>
              <a:t> </a:t>
            </a:r>
            <a:r>
              <a:rPr lang="pl-PL" sz="2400" dirty="0" err="1" smtClean="0"/>
              <a:t>assesment</a:t>
            </a:r>
            <a:r>
              <a:rPr lang="pl-PL" sz="2400" dirty="0" smtClean="0"/>
              <a:t>) metodologia uzyskiwania i analizowania informacji w celu opartym na danych tworzeniu prawa</a:t>
            </a:r>
          </a:p>
          <a:p>
            <a:endParaRPr lang="pl-PL" sz="2400" dirty="0"/>
          </a:p>
          <a:p>
            <a:r>
              <a:rPr lang="pl-PL" sz="2400" dirty="0" smtClean="0"/>
              <a:t>Zastąpienie podstaw ideologicznych podstawami merytorycznymi</a:t>
            </a:r>
            <a:endParaRPr lang="pl-PL" sz="2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3600" dirty="0" smtClean="0"/>
              <a:t>Najistotniejsze wady OSR - </a:t>
            </a:r>
            <a:br>
              <a:rPr lang="pl-PL" sz="3600" dirty="0" smtClean="0"/>
            </a:br>
            <a:r>
              <a:rPr lang="pl-PL" sz="3600" dirty="0" smtClean="0"/>
              <a:t>wprowadzenie  </a:t>
            </a:r>
            <a:endParaRPr lang="pl-PL" sz="36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pl-PL" sz="2000" dirty="0" smtClean="0"/>
          </a:p>
          <a:p>
            <a:pPr algn="just"/>
            <a:r>
              <a:rPr lang="pl-PL" sz="2000" dirty="0" smtClean="0"/>
              <a:t>Prezentacja przytacza wynika badań zawartych w „</a:t>
            </a:r>
            <a:r>
              <a:rPr lang="pl-PL" sz="2000" i="1" dirty="0" smtClean="0"/>
              <a:t>Raporcie z badań nad funkcjonowaniem polskiego systemu Oceny Skutków Regulacji pod względem realizacji kryteriów prawidłowej </a:t>
            </a:r>
            <a:r>
              <a:rPr lang="pl-PL" sz="2000" i="1" dirty="0" err="1" smtClean="0"/>
              <a:t>Impact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Assessment</a:t>
            </a:r>
            <a:r>
              <a:rPr lang="pl-PL" sz="2000" i="1" dirty="0" smtClean="0"/>
              <a:t> wypracowanych w Unii Europejskiej</a:t>
            </a:r>
            <a:r>
              <a:rPr lang="pl-PL" sz="2000" dirty="0" smtClean="0"/>
              <a:t>, M. Matczak, T. Zalasiński, P. Pawłowski na zamówienie UKIE, Warszawa 2009r.</a:t>
            </a:r>
          </a:p>
          <a:p>
            <a:pPr algn="just"/>
            <a:endParaRPr lang="pl-PL" sz="2000" dirty="0" smtClean="0"/>
          </a:p>
          <a:p>
            <a:pPr algn="just"/>
            <a:r>
              <a:rPr lang="pl-PL" sz="2000" dirty="0" smtClean="0"/>
              <a:t>W ramach badań, na podstawie regulacji UE, wyodrębniono 15 kryteriów (standardów) prawidłowej oceny skutków regulacji, które skonfrontowano z wynikami prac polskiego ustawodawcy.  </a:t>
            </a:r>
          </a:p>
          <a:p>
            <a:pPr algn="just">
              <a:buNone/>
            </a:pPr>
            <a:r>
              <a:rPr lang="pl-PL" sz="2000" dirty="0" smtClean="0"/>
              <a:t> </a:t>
            </a:r>
            <a:endParaRPr lang="pl-PL" sz="2000" dirty="0"/>
          </a:p>
          <a:p>
            <a:pPr algn="just"/>
            <a:r>
              <a:rPr lang="pl-PL" sz="2000" b="1" dirty="0" smtClean="0"/>
              <a:t>Analizie poddano 844 projekty ustaw oraz 411 projektów rozporządzeń wykonawczych z okresu 2004 – 2008r.</a:t>
            </a:r>
            <a:r>
              <a:rPr lang="pl-PL" sz="2000" dirty="0" smtClean="0"/>
              <a:t>        </a:t>
            </a:r>
            <a:endParaRPr lang="pl-PL" sz="2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700808"/>
            <a:ext cx="6696744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ole tekstowe 5"/>
          <p:cNvSpPr txBox="1"/>
          <p:nvPr/>
        </p:nvSpPr>
        <p:spPr>
          <a:xfrm>
            <a:off x="1043608" y="620688"/>
            <a:ext cx="70567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/>
              <a:t>Analiza jakości OSR rządowych projektów ustaw </a:t>
            </a:r>
            <a:endParaRPr lang="pl-PL" sz="3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772816"/>
            <a:ext cx="6984776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pole tekstowe 4"/>
          <p:cNvSpPr txBox="1"/>
          <p:nvPr/>
        </p:nvSpPr>
        <p:spPr>
          <a:xfrm>
            <a:off x="1043608" y="620688"/>
            <a:ext cx="70567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/>
              <a:t>Analiza jakości OSR rządowych projektów ustaw </a:t>
            </a:r>
            <a:endParaRPr lang="pl-PL" sz="3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1043608" y="620688"/>
            <a:ext cx="70567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/>
              <a:t>Analiza jakości OSR projektów rozporządzeń  </a:t>
            </a:r>
            <a:endParaRPr lang="pl-PL" sz="3600" dirty="0"/>
          </a:p>
        </p:txBody>
      </p:sp>
      <p:pic>
        <p:nvPicPr>
          <p:cNvPr id="4098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772816"/>
            <a:ext cx="6768752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1043608" y="620688"/>
            <a:ext cx="70567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/>
              <a:t>Analiza jakości OSR projektów rozporządzeń  </a:t>
            </a:r>
            <a:endParaRPr lang="pl-PL" sz="3600" dirty="0"/>
          </a:p>
        </p:txBody>
      </p:sp>
      <p:pic>
        <p:nvPicPr>
          <p:cNvPr id="5122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772816"/>
            <a:ext cx="6552728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1043608" y="620688"/>
            <a:ext cx="70567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/>
              <a:t>Analiza jakości OSR projektów rozporządzeń  </a:t>
            </a:r>
            <a:endParaRPr lang="pl-PL" sz="36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700808"/>
            <a:ext cx="6912768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 dirty="0" smtClean="0"/>
              <a:t>Podsumowanie wyników </a:t>
            </a:r>
            <a:r>
              <a:rPr lang="pl-PL" sz="4000" dirty="0" smtClean="0"/>
              <a:t>badań </a:t>
            </a:r>
            <a:endParaRPr lang="pl-PL" sz="40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556791"/>
            <a:ext cx="8229600" cy="460851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pl-PL" sz="3600" dirty="0" smtClean="0"/>
              <a:t>	</a:t>
            </a:r>
          </a:p>
          <a:p>
            <a:pPr algn="just">
              <a:buNone/>
            </a:pPr>
            <a:r>
              <a:rPr lang="pl-PL" sz="3600" dirty="0"/>
              <a:t>	</a:t>
            </a:r>
            <a:r>
              <a:rPr lang="pl-PL" sz="2000" dirty="0" smtClean="0"/>
              <a:t>Mocniejszą stroną OSR projektów ustaw i rozporządzeń jest analiza wpływu na administrację publiczną i finanse państwa (nie mylić z finansami publicznymi).</a:t>
            </a:r>
          </a:p>
          <a:p>
            <a:pPr algn="just">
              <a:buNone/>
            </a:pPr>
            <a:r>
              <a:rPr lang="pl-PL" sz="2000" dirty="0" smtClean="0"/>
              <a:t/>
            </a:r>
            <a:br>
              <a:rPr lang="pl-PL" sz="2000" dirty="0" smtClean="0"/>
            </a:br>
            <a:r>
              <a:rPr lang="pl-PL" sz="2000" dirty="0" smtClean="0"/>
              <a:t>	</a:t>
            </a:r>
          </a:p>
          <a:p>
            <a:pPr algn="just">
              <a:buNone/>
            </a:pPr>
            <a:r>
              <a:rPr lang="pl-PL" sz="2000" dirty="0" smtClean="0"/>
              <a:t>	Analiza </a:t>
            </a:r>
            <a:r>
              <a:rPr lang="pl-PL" sz="2000" dirty="0"/>
              <a:t>OSR projektów ustaw i rozporządzeń wskazuje na ich niską </a:t>
            </a:r>
            <a:r>
              <a:rPr lang="pl-PL" sz="2000" dirty="0" smtClean="0"/>
              <a:t>jakość. Średnia </a:t>
            </a:r>
            <a:r>
              <a:rPr lang="pl-PL" sz="2000" dirty="0"/>
              <a:t>ocen </a:t>
            </a:r>
            <a:r>
              <a:rPr lang="pl-PL" sz="2000" dirty="0" smtClean="0"/>
              <a:t>jakości OSR ustaw to 4,29 </a:t>
            </a:r>
            <a:r>
              <a:rPr lang="pl-PL" sz="2000" dirty="0" err="1" smtClean="0"/>
              <a:t>pkt</a:t>
            </a:r>
            <a:r>
              <a:rPr lang="pl-PL" sz="2000" dirty="0" smtClean="0"/>
              <a:t>, a rozporządzeń </a:t>
            </a:r>
            <a:r>
              <a:rPr lang="pl-PL" sz="2000" dirty="0"/>
              <a:t>3,91 </a:t>
            </a:r>
            <a:r>
              <a:rPr lang="pl-PL" sz="2000" dirty="0" err="1" smtClean="0"/>
              <a:t>pkt</a:t>
            </a:r>
            <a:r>
              <a:rPr lang="pl-PL" sz="2000" dirty="0" smtClean="0"/>
              <a:t>, na </a:t>
            </a:r>
            <a:r>
              <a:rPr lang="pl-PL" sz="2000" dirty="0"/>
              <a:t>15 </a:t>
            </a:r>
            <a:r>
              <a:rPr lang="pl-PL" sz="2000" dirty="0" err="1" smtClean="0"/>
              <a:t>pkt</a:t>
            </a:r>
            <a:r>
              <a:rPr lang="pl-PL" sz="2000" dirty="0" smtClean="0"/>
              <a:t> możliwych do zdobycia. </a:t>
            </a:r>
            <a:endParaRPr lang="pl-PL" sz="2000" dirty="0"/>
          </a:p>
          <a:p>
            <a:pPr algn="just">
              <a:buNone/>
            </a:pPr>
            <a:endParaRPr lang="pl-PL" sz="2200" dirty="0" smtClean="0"/>
          </a:p>
          <a:p>
            <a:endParaRPr lang="pl-PL" sz="2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 smtClean="0"/>
              <a:t>Wnioski </a:t>
            </a:r>
            <a:endParaRPr lang="pl-PL" sz="36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pl-PL" sz="2000" dirty="0" smtClean="0"/>
          </a:p>
          <a:p>
            <a:pPr algn="just"/>
            <a:r>
              <a:rPr lang="pl-PL" sz="2000" dirty="0" smtClean="0"/>
              <a:t>Prawodawca korzysta ze źródeł informacji, które łatwo uzyskać i ma je „pod ręką”, dlatego relatywnie dobrze bada wpływ na administrację, gorzej na gospodarkę, konsumentów i rynek pracy;</a:t>
            </a:r>
          </a:p>
          <a:p>
            <a:pPr algn="just"/>
            <a:endParaRPr lang="pl-PL" sz="2000" dirty="0" smtClean="0"/>
          </a:p>
          <a:p>
            <a:pPr algn="just"/>
            <a:r>
              <a:rPr lang="pl-PL" sz="2000" dirty="0" smtClean="0"/>
              <a:t>Nie korzysta się w sposób należyty z istotnego źródła informacji o gospodarce, jakim są konsultacje publiczne (prowadzone np. w formie grup eksperckich); </a:t>
            </a:r>
          </a:p>
          <a:p>
            <a:pPr algn="just"/>
            <a:endParaRPr lang="pl-PL" sz="2000" dirty="0" smtClean="0"/>
          </a:p>
          <a:p>
            <a:pPr algn="just"/>
            <a:r>
              <a:rPr lang="pl-PL" sz="2000" b="1" dirty="0" smtClean="0"/>
              <a:t>Nie sposób osiągnąć poprawy jakości OSR bez otwarcia się administracji publicznej na wiedzę „zewnętrzną”, będącą w dyspozycji organizacji społecznych i gospodarczych. </a:t>
            </a: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Powód 3 – brak sankcji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pl-PL" dirty="0" smtClean="0"/>
              <a:t>	</a:t>
            </a:r>
          </a:p>
          <a:p>
            <a:pPr algn="ctr">
              <a:buNone/>
            </a:pPr>
            <a:r>
              <a:rPr lang="pl-PL" dirty="0" smtClean="0"/>
              <a:t>Nie ma realnej odpowiedzialności prawnej ani politycznej za naruszenie zasad przyzwoitej legislacji i zasady proporcjonalności</a:t>
            </a:r>
            <a:endParaRPr lang="pl-PL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pl-PL" sz="5400" dirty="0" smtClean="0"/>
          </a:p>
          <a:p>
            <a:pPr algn="ctr">
              <a:buNone/>
            </a:pPr>
            <a:r>
              <a:rPr lang="pl-PL" sz="5400" dirty="0" smtClean="0"/>
              <a:t>KONIEC</a:t>
            </a:r>
            <a:endParaRPr lang="pl-PL" sz="5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829</Words>
  <Application>Microsoft Office PowerPoint</Application>
  <PresentationFormat>Pokaz na ekranie (4:3)</PresentationFormat>
  <Paragraphs>109</Paragraphs>
  <Slides>31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31</vt:i4>
      </vt:variant>
    </vt:vector>
  </HeadingPairs>
  <TitlesOfParts>
    <vt:vector size="32" baseType="lpstr">
      <vt:lpstr>Motyw pakietu Office</vt:lpstr>
      <vt:lpstr>Biorąc konstytucję poważnie….</vt:lpstr>
      <vt:lpstr>Slajd 2</vt:lpstr>
      <vt:lpstr>Metafora Odyseusza</vt:lpstr>
      <vt:lpstr>Bruce Ackermann</vt:lpstr>
      <vt:lpstr>John Hart Ely</vt:lpstr>
      <vt:lpstr>Konstytucja jako wynik konsensusu </vt:lpstr>
      <vt:lpstr> PRZYKŁAD 1 </vt:lpstr>
      <vt:lpstr>PRZYKŁAD 1</vt:lpstr>
      <vt:lpstr>PRZYKŁAD 2</vt:lpstr>
      <vt:lpstr>PRZYKŁAD 2</vt:lpstr>
      <vt:lpstr>Wyrok TK K 14/03 (1) </vt:lpstr>
      <vt:lpstr>Wyrok TK K 14/03 (2) </vt:lpstr>
      <vt:lpstr>Slajd 13</vt:lpstr>
      <vt:lpstr>Powód 1 – brak zrozumienia</vt:lpstr>
      <vt:lpstr>Treść zasady proporcjonalności</vt:lpstr>
      <vt:lpstr>Test proporcjonalności</vt:lpstr>
      <vt:lpstr>Przykład 1</vt:lpstr>
      <vt:lpstr>Przykład 2</vt:lpstr>
      <vt:lpstr>Co na to sądy?</vt:lpstr>
      <vt:lpstr>Powód 2 – brak wiedzy</vt:lpstr>
      <vt:lpstr>Ocena skutków regulacji</vt:lpstr>
      <vt:lpstr>Najistotniejsze wady OSR -  wprowadzenie  </vt:lpstr>
      <vt:lpstr>Slajd 23</vt:lpstr>
      <vt:lpstr>Slajd 24</vt:lpstr>
      <vt:lpstr>Slajd 25</vt:lpstr>
      <vt:lpstr>Slajd 26</vt:lpstr>
      <vt:lpstr>Slajd 27</vt:lpstr>
      <vt:lpstr>Podsumowanie wyników badań </vt:lpstr>
      <vt:lpstr>Wnioski </vt:lpstr>
      <vt:lpstr>Powód 3 – brak sankcji</vt:lpstr>
      <vt:lpstr>Slajd 31</vt:lpstr>
    </vt:vector>
  </TitlesOfParts>
  <Company>DZP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DZP</dc:creator>
  <cp:lastModifiedBy>DZP</cp:lastModifiedBy>
  <cp:revision>7</cp:revision>
  <dcterms:created xsi:type="dcterms:W3CDTF">2014-05-08T11:07:08Z</dcterms:created>
  <dcterms:modified xsi:type="dcterms:W3CDTF">2014-05-08T12:14:36Z</dcterms:modified>
</cp:coreProperties>
</file>